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10287000" cx="18288000"/>
  <p:notesSz cx="6858000" cy="9144000"/>
  <p:embeddedFontLst>
    <p:embeddedFont>
      <p:font typeface="Oswald"/>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4" roundtripDataSignature="AMtx7mhUVWJ5eGbCEYkY/Wdc4hZ/IYfL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swald-bold.fntdata"/><Relationship Id="rId10" Type="http://schemas.openxmlformats.org/officeDocument/2006/relationships/slide" Target="slides/slide5.xml"/><Relationship Id="rId32" Type="http://schemas.openxmlformats.org/officeDocument/2006/relationships/font" Target="fonts/Oswald-regular.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Tx08OEHLbU"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rprevent.ca/"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Objectifs d’apprentissage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Définir la culture du viol et sensibiliser les élèves à ses répercussions.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Promouvoir l’empathie à l’égard des femmes et des personnes 2SLGBTQ+.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Discuter des actions que les élèves, y compris ceux de genre masculin, peuvent entreprendre pour mettre fin à la culture du viol.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Remarques pour le personnel enseignant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La culture du viol fait référence à la normalisation de la violence sexuelle par l’entremise de récits culturels qui influencent tous les niveaux d’interaction sociale. La culture du viol peut se manifester sous forme de blagues, de commentaires, d’émissions de télévision, de musique, d’interactions sur le lieu de travail, de politiques et de lois, entre autres. Par conséquent, l’agressivité sexuelle masculine, la violence sexuelle et le harcèlement sexuel contre les femmes et la communauté LGBTQ2S+, ainsi que la nouvelle victimisation et la culpabilisation des victimes sont présentés comme des phénomènes inévitables et normaux.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Les effets directs de la culture du viol sont que les personnes survivantes ne sont pas crues, qu’elles sont blâmées, humiliées publiquement et stigmatisées par la société. De plus, les agresseurs ou agresseuses ne sont pas tenus responsables, leur comportement agressif n’est pas dénoncé et la violence sexuelle est considérée comme faisant partie du statu quo.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De même, la culture du viol rend les témoins moins enclins à intervenir, car ils ou elles n’interpréteront pas la violence sexuelle comme un problème, mais comme un comportement normal.</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highlight>
                <a:srgbClr val="FF0000"/>
              </a:highlight>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Supervision par les enseignant(e)s :</a:t>
            </a:r>
            <a:endParaRPr b="1" u="sng">
              <a:solidFill>
                <a:srgbClr val="0E101A"/>
              </a:solidFill>
            </a:endParaRPr>
          </a:p>
          <a:p>
            <a:pPr indent="0" lvl="0" marL="0" rtl="0" algn="l">
              <a:lnSpc>
                <a:spcPct val="100000"/>
              </a:lnSpc>
              <a:spcBef>
                <a:spcPts val="0"/>
              </a:spcBef>
              <a:spcAft>
                <a:spcPts val="0"/>
              </a:spcAft>
              <a:buClr>
                <a:schemeClr val="dk1"/>
              </a:buClr>
              <a:buSzPts val="1100"/>
              <a:buFont typeface="Arial"/>
              <a:buNone/>
            </a:pPr>
            <a:r>
              <a:rPr lang="en-US">
                <a:solidFill>
                  <a:srgbClr val="0E101A"/>
                </a:solidFill>
              </a:rPr>
              <a:t>La technologie en ligne permet aux élèves de s’engager de manière significative à la fois avec le matériel de cours et avec leurs pairs. En raison de la nature sensible du contenu, ayez conscience du risque que des interactions peuvent faire revivre un traumatisme. Les outils numériques que vous choisissez doivent refléter la maturité et la sensibilité de vos élèves. Par exemple, vous pouvez préférer les discussions avec tout le groupe, car elles permettent de surveiller la discussion si les interactions en petits groupes sans la supervision d’une personne adulte vous préoccupent.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E101A"/>
              </a:solidFill>
            </a:endParaRPr>
          </a:p>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Activité 3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L’éducateur ou éducatrice devrait visionner la vidéo avant la mise en œuvre de ce cours et avertir les élèves au sujet du langage explicite et du contenu pouvant faire revivre un traumatisme.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lang="en-US" u="sng">
                <a:solidFill>
                  <a:schemeClr val="hlink"/>
                </a:solidFill>
                <a:hlinkClick r:id="rId2"/>
              </a:rPr>
              <a:t>https://www.youtube.com/watch?v=-Tx08OEHLbU</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
        <p:nvSpPr>
          <p:cNvPr id="195" name="Google Shape;19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Discutez des réponses à ces questions et de la manière dont les personnes qui participent ou adhèrent à la culture du viol encouragent la violence sexuelle par leurs actions. Notez que les « Remarques pour le personnel enseignant » au début de ce cours comprennent une définition exhaustive de la culture du viol. </a:t>
            </a:r>
            <a:endParaRPr/>
          </a:p>
        </p:txBody>
      </p:sp>
      <p:sp>
        <p:nvSpPr>
          <p:cNvPr id="237" name="Google Shape;23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Avertissement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Pour de nombreux élèves, il s’agit peut-être de la </a:t>
            </a:r>
            <a:r>
              <a:rPr b="1" lang="en-US">
                <a:solidFill>
                  <a:schemeClr val="dk1"/>
                </a:solidFill>
              </a:rPr>
              <a:t>première fois </a:t>
            </a:r>
            <a:r>
              <a:rPr lang="en-US">
                <a:solidFill>
                  <a:schemeClr val="dk1"/>
                </a:solidFill>
              </a:rPr>
              <a:t>qu’ils ou elles discutent de l’exploitation sexuelle et de la traite des personnes à des fins d’exploitation sexuelle.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Rappelez-leur qu’ils ou elles vont discuter d’un sujet difficile et assurez-leur que la priorité numéro un tout au long des séances est </a:t>
            </a:r>
            <a:r>
              <a:rPr b="1" lang="en-US">
                <a:solidFill>
                  <a:schemeClr val="dk1"/>
                </a:solidFill>
              </a:rPr>
              <a:t>leur bien-être</a:t>
            </a:r>
            <a:r>
              <a:rPr lang="en-US">
                <a:solidFill>
                  <a:schemeClr val="dk1"/>
                </a:solidFill>
              </a:rPr>
              <a: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Rappelez aux élèves que du </a:t>
            </a:r>
            <a:r>
              <a:rPr b="1" lang="en-US">
                <a:solidFill>
                  <a:schemeClr val="dk1"/>
                </a:solidFill>
              </a:rPr>
              <a:t>soutien est disponible</a:t>
            </a:r>
            <a:r>
              <a:rPr lang="en-US">
                <a:solidFill>
                  <a:schemeClr val="dk1"/>
                </a:solidFill>
              </a:rPr>
              <a:t>. Ils ou elles peuvent accéder au soutien de l’école (travailleurs sociaux, conseillers, etc.) ou à des ressources à l’échelle du Canada.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Les élèves doivent recevoir de l’information au sujet du contenu de la présentation et </a:t>
            </a:r>
            <a:r>
              <a:rPr b="1" lang="en-US">
                <a:solidFill>
                  <a:schemeClr val="dk1"/>
                </a:solidFill>
              </a:rPr>
              <a:t>doivent avoir l’option de ne pas participer au cours.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b="1" lang="en-US">
                <a:solidFill>
                  <a:schemeClr val="dk1"/>
                </a:solidFill>
              </a:rPr>
              <a:t>Faire une entente de classe :</a:t>
            </a:r>
            <a:r>
              <a:rPr lang="en-US">
                <a:solidFill>
                  <a:schemeClr val="dk1"/>
                </a:solidFill>
              </a:rPr>
              <a:t> Demander aux élèves de partager les éléments qui doivent être gardés à l’esprit pour que tout le monde se sente en sécurité (par exemple, faire preuve de respect envers les opinions de tout le monde et utiliser un langage respectueux, ne pas faire de blagues sur des sujets délicats, rester conscients de l’espace que nous prenons au fil du cours).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rgbClr val="0E101A"/>
                </a:solidFill>
              </a:rPr>
              <a:t>Compléter cette diapositive avec </a:t>
            </a:r>
            <a:r>
              <a:rPr b="1" lang="en-US">
                <a:solidFill>
                  <a:srgbClr val="0E101A"/>
                </a:solidFill>
              </a:rPr>
              <a:t>les soutiens scolaires</a:t>
            </a:r>
            <a:r>
              <a:rPr lang="en-US">
                <a:solidFill>
                  <a:srgbClr val="0E101A"/>
                </a:solidFill>
              </a:rPr>
              <a:t> (travailleurs sociaux, conseillers, etc.) disponibles pour les survivant(e)s et/ou ceux et celles qui veulent faire des révélations, les ressources à l’échelle nationale et les renseignements en ligne (comme le site Web </a:t>
            </a:r>
            <a:r>
              <a:rPr lang="en-US" u="sng">
                <a:solidFill>
                  <a:srgbClr val="4A6EE0"/>
                </a:solidFill>
                <a:hlinkClick r:id="rId2">
                  <a:extLst>
                    <a:ext uri="{A12FA001-AC4F-418D-AE19-62706E023703}">
                      <ahyp:hlinkClr val="tx"/>
                    </a:ext>
                  </a:extLst>
                </a:hlinkClick>
              </a:rPr>
              <a:t>wrprevent.ca</a:t>
            </a:r>
            <a:r>
              <a:rPr lang="en-US">
                <a:solidFill>
                  <a:srgbClr val="0E101A"/>
                </a:solidFill>
              </a:rPr>
              <a:t>) peuvent également être mises à la disposition des élèves.</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Faire une entente de classe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0" lvl="0" marL="0" rtl="0" algn="l">
              <a:lnSpc>
                <a:spcPct val="100000"/>
              </a:lnSpc>
              <a:spcBef>
                <a:spcPts val="0"/>
              </a:spcBef>
              <a:spcAft>
                <a:spcPts val="0"/>
              </a:spcAft>
              <a:buClr>
                <a:schemeClr val="dk1"/>
              </a:buClr>
              <a:buSzPts val="1100"/>
              <a:buFont typeface="Arial"/>
              <a:buNone/>
            </a:pPr>
            <a:r>
              <a:rPr lang="en-US">
                <a:solidFill>
                  <a:srgbClr val="0E101A"/>
                </a:solidFill>
              </a:rPr>
              <a:t>Il est essentiel de créer un climat de classe propice à la discussion d’un sujet sérieux. Demandez aux élèves de partager les éléments qui doivent être gardés à l’esprit pour que tout le monde se sente en sécurité (par exemple, faire preuve de respect envers les opinions de tout le monde et utiliser un langage respectueux, ne pas faire de blagues sur des sujets délicats, rester conscients de l’espace que nous prenons au fil de la session, etc.)</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1" name="Google Shape;31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8" name="Google Shape;33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7" name="Google Shape;34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1" name="Google Shape;36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5" name="Google Shape;37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706c1aeb52_1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g2706c1aeb52_1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88" name="Google Shape;388;g2706c1aeb52_1_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Il est important de garder à l’esprit que les lieux publics ne sont pas sécuritaires au même degré pour tout le monde. Les femmes et les personnes qui se qualifient de 2SLGBTQ+ sont souvent confrontées à la violence verbale ou physique.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Pour cette raison, elles prennent peut-être des précautions que les hommes ne sont pas obligés de prendre. De la préparation de plans d’urgence jusqu’à la « masculinisation » de leur manière de marcher ou de s’exprimer, les gens sont contraints d’adopter différentes stratégies pour rester en sécurité dans la rue.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61" name="Google Shape;16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Abordez ces questions et les commentaires des élèves avec l’ensemble de la classe.</a:t>
            </a:r>
            <a:endParaRPr/>
          </a:p>
        </p:txBody>
      </p:sp>
      <p:sp>
        <p:nvSpPr>
          <p:cNvPr id="172" name="Google Shape;17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3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3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3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3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5"/>
          <p:cNvSpPr/>
          <p:nvPr>
            <p:ph idx="2" type="pic"/>
          </p:nvPr>
        </p:nvSpPr>
        <p:spPr>
          <a:xfrm>
            <a:off x="1792288" y="612775"/>
            <a:ext cx="5486400" cy="4114800"/>
          </a:xfrm>
          <a:prstGeom prst="rect">
            <a:avLst/>
          </a:prstGeom>
          <a:noFill/>
          <a:ln>
            <a:noFill/>
          </a:ln>
        </p:spPr>
      </p:sp>
      <p:sp>
        <p:nvSpPr>
          <p:cNvPr id="64" name="Google Shape;64;p3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3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7.jpg"/><Relationship Id="rId4" Type="http://schemas.openxmlformats.org/officeDocument/2006/relationships/image" Target="../media/image16.png"/><Relationship Id="rId5" Type="http://schemas.openxmlformats.org/officeDocument/2006/relationships/image" Target="../media/image3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7.jpg"/><Relationship Id="rId4" Type="http://schemas.openxmlformats.org/officeDocument/2006/relationships/image" Target="../media/image16.png"/><Relationship Id="rId5" Type="http://schemas.openxmlformats.org/officeDocument/2006/relationships/image" Target="../media/image36.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40.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hyperlink" Target="https://jeunessejecoute.ca/" TargetMode="External"/><Relationship Id="rId6" Type="http://schemas.openxmlformats.org/officeDocument/2006/relationships/hyperlink" Target="https://www.quebec.ca/famille-et-soutien-aux-personnes/violences/agression-sexuelle-aide-ressources/organismes-d-aide-aux-victimes" TargetMode="External"/><Relationship Id="rId7" Type="http://schemas.openxmlformats.org/officeDocument/2006/relationships/hyperlink" Target="http://canadianhumantraffickinghotline.ca" TargetMode="External"/><Relationship Id="rId8" Type="http://schemas.openxmlformats.org/officeDocument/2006/relationships/hyperlink" Target="https://www.hopeforwellness.c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29.png"/><Relationship Id="rId7" Type="http://schemas.openxmlformats.org/officeDocument/2006/relationships/image" Target="../media/image35.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7.jpg"/><Relationship Id="rId4" Type="http://schemas.openxmlformats.org/officeDocument/2006/relationships/image" Target="../media/image16.png"/><Relationship Id="rId5" Type="http://schemas.openxmlformats.org/officeDocument/2006/relationships/image" Target="../media/image1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2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7.jpg"/><Relationship Id="rId4" Type="http://schemas.openxmlformats.org/officeDocument/2006/relationships/image" Target="../media/image16.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C6CF"/>
        </a:solidFill>
      </p:bgPr>
    </p:bg>
    <p:spTree>
      <p:nvGrpSpPr>
        <p:cNvPr id="83" name="Shape 83"/>
        <p:cNvGrpSpPr/>
        <p:nvPr/>
      </p:nvGrpSpPr>
      <p:grpSpPr>
        <a:xfrm>
          <a:off x="0" y="0"/>
          <a:ext cx="0" cy="0"/>
          <a:chOff x="0" y="0"/>
          <a:chExt cx="0" cy="0"/>
        </a:xfrm>
      </p:grpSpPr>
      <p:sp>
        <p:nvSpPr>
          <p:cNvPr id="84" name="Google Shape;84;p1"/>
          <p:cNvSpPr/>
          <p:nvPr/>
        </p:nvSpPr>
        <p:spPr>
          <a:xfrm>
            <a:off x="-418201" y="-1667748"/>
            <a:ext cx="18706201" cy="6334998"/>
          </a:xfrm>
          <a:custGeom>
            <a:rect b="b" l="l" r="r" t="t"/>
            <a:pathLst>
              <a:path extrusionOk="0" h="6334998" w="18706201">
                <a:moveTo>
                  <a:pt x="0" y="0"/>
                </a:moveTo>
                <a:lnTo>
                  <a:pt x="18706201" y="0"/>
                </a:lnTo>
                <a:lnTo>
                  <a:pt x="18706201" y="6334998"/>
                </a:lnTo>
                <a:lnTo>
                  <a:pt x="0" y="6334998"/>
                </a:lnTo>
                <a:lnTo>
                  <a:pt x="0" y="0"/>
                </a:lnTo>
                <a:close/>
              </a:path>
            </a:pathLst>
          </a:custGeom>
          <a:blipFill rotWithShape="1">
            <a:blip r:embed="rId3">
              <a:alphaModFix/>
            </a:blip>
            <a:stretch>
              <a:fillRect b="-15775" l="0" r="0" t="-2331"/>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1"/>
          <p:cNvSpPr txBox="1"/>
          <p:nvPr/>
        </p:nvSpPr>
        <p:spPr>
          <a:xfrm>
            <a:off x="6278181" y="5133975"/>
            <a:ext cx="11291400" cy="615600"/>
          </a:xfrm>
          <a:prstGeom prst="rect">
            <a:avLst/>
          </a:prstGeom>
          <a:noFill/>
          <a:ln>
            <a:noFill/>
          </a:ln>
        </p:spPr>
        <p:txBody>
          <a:bodyPr anchorCtr="0" anchor="t" bIns="0" lIns="0" spcFirstLastPara="1" rIns="0" wrap="square" tIns="0">
            <a:spAutoFit/>
          </a:bodyPr>
          <a:lstStyle/>
          <a:p>
            <a:pPr indent="0" lvl="0" marL="0" marR="0" rtl="0" algn="r">
              <a:lnSpc>
                <a:spcPct val="112500"/>
              </a:lnSpc>
              <a:spcBef>
                <a:spcPts val="0"/>
              </a:spcBef>
              <a:spcAft>
                <a:spcPts val="0"/>
              </a:spcAft>
              <a:buClr>
                <a:srgbClr val="000000"/>
              </a:buClr>
              <a:buSzPts val="4000"/>
              <a:buFont typeface="Arial"/>
              <a:buNone/>
            </a:pPr>
            <a:r>
              <a:rPr b="0" i="0" lang="en-US" sz="4000" u="none" cap="none" strike="noStrike">
                <a:solidFill>
                  <a:srgbClr val="1C1C1C"/>
                </a:solidFill>
                <a:latin typeface="Avenir"/>
                <a:ea typeface="Avenir"/>
                <a:cs typeface="Avenir"/>
                <a:sym typeface="Avenir"/>
              </a:rPr>
              <a:t>COURS 7</a:t>
            </a:r>
            <a:endParaRPr b="0" i="0" sz="1400" u="none" cap="none" strike="noStrike">
              <a:solidFill>
                <a:srgbClr val="000000"/>
              </a:solidFill>
              <a:latin typeface="Arial"/>
              <a:ea typeface="Arial"/>
              <a:cs typeface="Arial"/>
              <a:sym typeface="Arial"/>
            </a:endParaRPr>
          </a:p>
        </p:txBody>
      </p:sp>
      <p:sp>
        <p:nvSpPr>
          <p:cNvPr id="86" name="Google Shape;86;p1"/>
          <p:cNvSpPr txBox="1"/>
          <p:nvPr/>
        </p:nvSpPr>
        <p:spPr>
          <a:xfrm>
            <a:off x="9213100" y="6010275"/>
            <a:ext cx="8356200" cy="51948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chemeClr val="dk1"/>
              </a:buClr>
              <a:buSzPts val="1100"/>
              <a:buFont typeface="Arial"/>
              <a:buNone/>
            </a:pPr>
            <a:r>
              <a:rPr b="1" i="0" lang="en-US" sz="5000" u="none" cap="none" strike="noStrike">
                <a:solidFill>
                  <a:srgbClr val="1C1C1C"/>
                </a:solidFill>
                <a:latin typeface="Avenir"/>
                <a:ea typeface="Avenir"/>
                <a:cs typeface="Avenir"/>
                <a:sym typeface="Avenir"/>
              </a:rPr>
              <a:t>Mettre fin ensemble à la culture du viol et à l’exploitation sexuelle des enfants</a:t>
            </a:r>
            <a:endParaRPr b="1" i="0" sz="50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1" i="0" sz="5000" u="none" cap="none" strike="noStrike">
              <a:solidFill>
                <a:srgbClr val="1C1C1C"/>
              </a:solidFill>
              <a:latin typeface="Avenir"/>
              <a:ea typeface="Avenir"/>
              <a:cs typeface="Avenir"/>
              <a:sym typeface="Avenir"/>
            </a:endParaRPr>
          </a:p>
          <a:p>
            <a:pPr indent="0" lvl="0" marL="0" marR="0" rtl="0" algn="r">
              <a:lnSpc>
                <a:spcPct val="160000"/>
              </a:lnSpc>
              <a:spcBef>
                <a:spcPts val="0"/>
              </a:spcBef>
              <a:spcAft>
                <a:spcPts val="0"/>
              </a:spcAft>
              <a:buClr>
                <a:srgbClr val="000000"/>
              </a:buClr>
              <a:buSzPts val="5000"/>
              <a:buFont typeface="Arial"/>
              <a:buNone/>
            </a:pPr>
            <a:r>
              <a:t/>
            </a:r>
            <a:endParaRPr b="1" i="0" sz="5000" u="none" cap="none" strike="noStrike">
              <a:solidFill>
                <a:srgbClr val="1C1C1C"/>
              </a:solidFill>
              <a:latin typeface="Avenir"/>
              <a:ea typeface="Avenir"/>
              <a:cs typeface="Avenir"/>
              <a:sym typeface="Avenir"/>
            </a:endParaRPr>
          </a:p>
        </p:txBody>
      </p:sp>
      <p:grpSp>
        <p:nvGrpSpPr>
          <p:cNvPr id="87" name="Google Shape;87;p1"/>
          <p:cNvGrpSpPr/>
          <p:nvPr/>
        </p:nvGrpSpPr>
        <p:grpSpPr>
          <a:xfrm>
            <a:off x="427961" y="5404778"/>
            <a:ext cx="8716037" cy="3960683"/>
            <a:chOff x="427961" y="5404778"/>
            <a:chExt cx="8716037" cy="3960683"/>
          </a:xfrm>
        </p:grpSpPr>
        <p:pic>
          <p:nvPicPr>
            <p:cNvPr id="88" name="Google Shape;88;p1"/>
            <p:cNvPicPr preferRelativeResize="0"/>
            <p:nvPr/>
          </p:nvPicPr>
          <p:blipFill rotWithShape="1">
            <a:blip r:embed="rId4">
              <a:alphaModFix/>
            </a:blip>
            <a:srcRect b="0" l="0" r="0" t="0"/>
            <a:stretch/>
          </p:blipFill>
          <p:spPr>
            <a:xfrm>
              <a:off x="716223" y="8573162"/>
              <a:ext cx="8427775" cy="792299"/>
            </a:xfrm>
            <a:prstGeom prst="rect">
              <a:avLst/>
            </a:prstGeom>
            <a:noFill/>
            <a:ln>
              <a:noFill/>
            </a:ln>
          </p:spPr>
        </p:pic>
        <p:pic>
          <p:nvPicPr>
            <p:cNvPr id="89" name="Google Shape;89;p1"/>
            <p:cNvPicPr preferRelativeResize="0"/>
            <p:nvPr/>
          </p:nvPicPr>
          <p:blipFill rotWithShape="1">
            <a:blip r:embed="rId5">
              <a:alphaModFix/>
            </a:blip>
            <a:srcRect b="0" l="0" r="0" t="0"/>
            <a:stretch/>
          </p:blipFill>
          <p:spPr>
            <a:xfrm>
              <a:off x="427961" y="7059214"/>
              <a:ext cx="4502151" cy="1548251"/>
            </a:xfrm>
            <a:prstGeom prst="rect">
              <a:avLst/>
            </a:prstGeom>
            <a:noFill/>
            <a:ln>
              <a:noFill/>
            </a:ln>
          </p:spPr>
        </p:pic>
        <p:pic>
          <p:nvPicPr>
            <p:cNvPr descr="A black and white logo&#10;&#10;Description automatically generated" id="90" name="Google Shape;90;p1"/>
            <p:cNvPicPr preferRelativeResize="0"/>
            <p:nvPr/>
          </p:nvPicPr>
          <p:blipFill rotWithShape="1">
            <a:blip r:embed="rId6">
              <a:alphaModFix/>
            </a:blip>
            <a:srcRect b="0" l="0" r="0" t="0"/>
            <a:stretch/>
          </p:blipFill>
          <p:spPr>
            <a:xfrm>
              <a:off x="716223" y="5404778"/>
              <a:ext cx="2170959" cy="1748232"/>
            </a:xfrm>
            <a:prstGeom prst="rect">
              <a:avLst/>
            </a:prstGeom>
            <a:noFill/>
            <a:ln>
              <a:noFill/>
            </a:ln>
          </p:spPr>
        </p:pic>
      </p:grpSp>
      <p:pic>
        <p:nvPicPr>
          <p:cNvPr id="91" name="Google Shape;91;p1"/>
          <p:cNvPicPr preferRelativeResize="0"/>
          <p:nvPr/>
        </p:nvPicPr>
        <p:blipFill rotWithShape="1">
          <a:blip r:embed="rId7">
            <a:alphaModFix/>
          </a:blip>
          <a:srcRect b="0" l="39" r="49" t="0"/>
          <a:stretch/>
        </p:blipFill>
        <p:spPr>
          <a:xfrm>
            <a:off x="5009300" y="6863200"/>
            <a:ext cx="4134703" cy="1481874"/>
          </a:xfrm>
          <a:prstGeom prst="rect">
            <a:avLst/>
          </a:prstGeom>
          <a:noFill/>
          <a:ln>
            <a:noFill/>
          </a:ln>
        </p:spPr>
      </p:pic>
      <p:pic>
        <p:nvPicPr>
          <p:cNvPr id="92" name="Google Shape;92;p1"/>
          <p:cNvPicPr preferRelativeResize="0"/>
          <p:nvPr/>
        </p:nvPicPr>
        <p:blipFill rotWithShape="1">
          <a:blip r:embed="rId8">
            <a:alphaModFix/>
          </a:blip>
          <a:srcRect b="0" l="0" r="0" t="0"/>
          <a:stretch/>
        </p:blipFill>
        <p:spPr>
          <a:xfrm>
            <a:off x="6426856" y="4890488"/>
            <a:ext cx="2642469" cy="17868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pSp>
        <p:nvGrpSpPr>
          <p:cNvPr id="183" name="Google Shape;183;p10"/>
          <p:cNvGrpSpPr/>
          <p:nvPr/>
        </p:nvGrpSpPr>
        <p:grpSpPr>
          <a:xfrm>
            <a:off x="-201706" y="2581730"/>
            <a:ext cx="18669000" cy="7906976"/>
            <a:chOff x="0" y="-38100"/>
            <a:chExt cx="4916938" cy="2082496"/>
          </a:xfrm>
        </p:grpSpPr>
        <p:sp>
          <p:nvSpPr>
            <p:cNvPr id="184" name="Google Shape;184;p10"/>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 name="Google Shape;185;p10"/>
            <p:cNvSpPr txBox="1"/>
            <p:nvPr/>
          </p:nvSpPr>
          <p:spPr>
            <a:xfrm>
              <a:off x="0" y="-38100"/>
              <a:ext cx="4916938" cy="20824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6" name="Google Shape;186;p10"/>
          <p:cNvGrpSpPr/>
          <p:nvPr/>
        </p:nvGrpSpPr>
        <p:grpSpPr>
          <a:xfrm>
            <a:off x="-201706" y="-279132"/>
            <a:ext cx="18669000" cy="3275585"/>
            <a:chOff x="0" y="-38100"/>
            <a:chExt cx="4916938" cy="862705"/>
          </a:xfrm>
        </p:grpSpPr>
        <p:sp>
          <p:nvSpPr>
            <p:cNvPr id="187" name="Google Shape;187;p10"/>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C0C6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 name="Google Shape;188;p10"/>
            <p:cNvSpPr txBox="1"/>
            <p:nvPr/>
          </p:nvSpPr>
          <p:spPr>
            <a:xfrm>
              <a:off x="0" y="-38100"/>
              <a:ext cx="4916938" cy="8627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9" name="Google Shape;189;p10"/>
          <p:cNvSpPr/>
          <p:nvPr/>
        </p:nvSpPr>
        <p:spPr>
          <a:xfrm>
            <a:off x="1375763" y="12588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 name="Google Shape;190;p10"/>
          <p:cNvSpPr txBox="1"/>
          <p:nvPr/>
        </p:nvSpPr>
        <p:spPr>
          <a:xfrm>
            <a:off x="4494535" y="861078"/>
            <a:ext cx="9298800" cy="7695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Clr>
                <a:srgbClr val="000000"/>
              </a:buClr>
              <a:buSzPts val="4999"/>
              <a:buFont typeface="Arial"/>
              <a:buNone/>
            </a:pPr>
            <a:r>
              <a:rPr b="1" i="0" lang="en-US" sz="4999" u="none" cap="none" strike="noStrike">
                <a:solidFill>
                  <a:srgbClr val="1C1C1C"/>
                </a:solidFill>
                <a:latin typeface="Avenir"/>
                <a:ea typeface="Avenir"/>
                <a:cs typeface="Avenir"/>
                <a:sym typeface="Avenir"/>
              </a:rPr>
              <a:t>Activité 2:</a:t>
            </a:r>
            <a:endParaRPr b="0" i="0" sz="1400" u="none" cap="none" strike="noStrike">
              <a:solidFill>
                <a:srgbClr val="000000"/>
              </a:solidFill>
              <a:latin typeface="Arial"/>
              <a:ea typeface="Arial"/>
              <a:cs typeface="Arial"/>
              <a:sym typeface="Arial"/>
            </a:endParaRPr>
          </a:p>
        </p:txBody>
      </p:sp>
      <p:sp>
        <p:nvSpPr>
          <p:cNvPr id="191" name="Google Shape;191;p10"/>
          <p:cNvSpPr txBox="1"/>
          <p:nvPr/>
        </p:nvSpPr>
        <p:spPr>
          <a:xfrm>
            <a:off x="4985497" y="3766131"/>
            <a:ext cx="8294700" cy="6465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Clr>
                <a:srgbClr val="000000"/>
              </a:buClr>
              <a:buSzPts val="4200"/>
              <a:buFont typeface="Arial"/>
              <a:buNone/>
            </a:pPr>
            <a:r>
              <a:rPr b="0" i="0" lang="en-US" sz="4200" u="none" cap="none" strike="noStrike">
                <a:solidFill>
                  <a:srgbClr val="1C1C1C"/>
                </a:solidFill>
                <a:latin typeface="Avenir"/>
                <a:ea typeface="Avenir"/>
                <a:cs typeface="Avenir"/>
                <a:sym typeface="Avenir"/>
              </a:rPr>
              <a:t>Qu’est-ce que la culture du viol?</a:t>
            </a:r>
            <a:endParaRPr b="0" i="0" sz="2100" u="none" cap="none" strike="noStrike">
              <a:solidFill>
                <a:srgbClr val="000000"/>
              </a:solidFill>
              <a:latin typeface="Arial"/>
              <a:ea typeface="Arial"/>
              <a:cs typeface="Arial"/>
              <a:sym typeface="Arial"/>
            </a:endParaRPr>
          </a:p>
        </p:txBody>
      </p:sp>
      <p:pic>
        <p:nvPicPr>
          <p:cNvPr id="192" name="Google Shape;192;p10"/>
          <p:cNvPicPr preferRelativeResize="0"/>
          <p:nvPr/>
        </p:nvPicPr>
        <p:blipFill rotWithShape="1">
          <a:blip r:embed="rId4">
            <a:alphaModFix/>
          </a:blip>
          <a:srcRect b="0" l="0" r="0" t="0"/>
          <a:stretch/>
        </p:blipFill>
        <p:spPr>
          <a:xfrm>
            <a:off x="5940758" y="5591068"/>
            <a:ext cx="6384175" cy="3928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grpSp>
        <p:nvGrpSpPr>
          <p:cNvPr id="197" name="Google Shape;197;p11"/>
          <p:cNvGrpSpPr/>
          <p:nvPr/>
        </p:nvGrpSpPr>
        <p:grpSpPr>
          <a:xfrm>
            <a:off x="0" y="-144661"/>
            <a:ext cx="5782235" cy="10431661"/>
            <a:chOff x="0" y="-38100"/>
            <a:chExt cx="1522893" cy="2747433"/>
          </a:xfrm>
        </p:grpSpPr>
        <p:sp>
          <p:nvSpPr>
            <p:cNvPr id="198" name="Google Shape;198;p11"/>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C0C6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9" name="Google Shape;199;p11"/>
            <p:cNvSpPr txBox="1"/>
            <p:nvPr/>
          </p:nvSpPr>
          <p:spPr>
            <a:xfrm>
              <a:off x="0" y="-38100"/>
              <a:ext cx="15228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00" name="Google Shape;200;p11"/>
          <p:cNvGrpSpPr/>
          <p:nvPr/>
        </p:nvGrpSpPr>
        <p:grpSpPr>
          <a:xfrm>
            <a:off x="5782235" y="-144662"/>
            <a:ext cx="12685143" cy="10431728"/>
            <a:chOff x="0" y="-38100"/>
            <a:chExt cx="3340921" cy="2747433"/>
          </a:xfrm>
        </p:grpSpPr>
        <p:sp>
          <p:nvSpPr>
            <p:cNvPr id="201" name="Google Shape;201;p11"/>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2" name="Google Shape;202;p11"/>
            <p:cNvSpPr txBox="1"/>
            <p:nvPr/>
          </p:nvSpPr>
          <p:spPr>
            <a:xfrm>
              <a:off x="0" y="-38100"/>
              <a:ext cx="334092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3" name="Google Shape;203;p11"/>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4" name="Google Shape;204;p11"/>
          <p:cNvSpPr txBox="1"/>
          <p:nvPr/>
        </p:nvSpPr>
        <p:spPr>
          <a:xfrm>
            <a:off x="697052" y="838200"/>
            <a:ext cx="4753500" cy="1654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La culture du viol, c’est quoi?</a:t>
            </a:r>
            <a:endParaRPr b="1" i="0" sz="4999" u="none" cap="none" strike="noStrike">
              <a:solidFill>
                <a:srgbClr val="1C1C1C"/>
              </a:solidFill>
              <a:latin typeface="Avenir"/>
              <a:ea typeface="Avenir"/>
              <a:cs typeface="Avenir"/>
              <a:sym typeface="Avenir"/>
            </a:endParaRPr>
          </a:p>
        </p:txBody>
      </p:sp>
      <p:sp>
        <p:nvSpPr>
          <p:cNvPr id="205" name="Google Shape;205;p11"/>
          <p:cNvSpPr txBox="1"/>
          <p:nvPr/>
        </p:nvSpPr>
        <p:spPr>
          <a:xfrm>
            <a:off x="680140" y="3150502"/>
            <a:ext cx="4422000" cy="4155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4000"/>
              <a:buFont typeface="Arial"/>
              <a:buNone/>
            </a:pPr>
            <a:r>
              <a:rPr b="0" i="0" lang="en-US" sz="4000" u="none" cap="none" strike="noStrike">
                <a:solidFill>
                  <a:srgbClr val="434343"/>
                </a:solidFill>
                <a:latin typeface="Avenir"/>
                <a:ea typeface="Avenir"/>
                <a:cs typeface="Avenir"/>
                <a:sym typeface="Avenir"/>
              </a:rPr>
              <a:t>Visionne la vidéo La culture du viol en 64 secondes... et réponds aux questions suivantes. </a:t>
            </a:r>
            <a:endParaRPr b="0" i="0" sz="1400" u="none" cap="none" strike="noStrike">
              <a:solidFill>
                <a:srgbClr val="434343"/>
              </a:solidFill>
              <a:latin typeface="Arial"/>
              <a:ea typeface="Arial"/>
              <a:cs typeface="Arial"/>
              <a:sym typeface="Arial"/>
            </a:endParaRPr>
          </a:p>
        </p:txBody>
      </p:sp>
      <p:pic>
        <p:nvPicPr>
          <p:cNvPr id="206" name="Google Shape;206;p11"/>
          <p:cNvPicPr preferRelativeResize="0"/>
          <p:nvPr/>
        </p:nvPicPr>
        <p:blipFill rotWithShape="1">
          <a:blip r:embed="rId4">
            <a:alphaModFix/>
          </a:blip>
          <a:srcRect b="0" l="0" r="0" t="0"/>
          <a:stretch/>
        </p:blipFill>
        <p:spPr>
          <a:xfrm>
            <a:off x="7436175" y="1524472"/>
            <a:ext cx="9180676" cy="5640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grpSp>
        <p:nvGrpSpPr>
          <p:cNvPr id="211" name="Google Shape;211;p12"/>
          <p:cNvGrpSpPr/>
          <p:nvPr/>
        </p:nvGrpSpPr>
        <p:grpSpPr>
          <a:xfrm>
            <a:off x="0" y="-144661"/>
            <a:ext cx="634634" cy="10431661"/>
            <a:chOff x="0" y="-38100"/>
            <a:chExt cx="167146" cy="2747433"/>
          </a:xfrm>
        </p:grpSpPr>
        <p:sp>
          <p:nvSpPr>
            <p:cNvPr id="212" name="Google Shape;212;p12"/>
            <p:cNvSpPr/>
            <p:nvPr/>
          </p:nvSpPr>
          <p:spPr>
            <a:xfrm>
              <a:off x="0" y="0"/>
              <a:ext cx="167146" cy="2709333"/>
            </a:xfrm>
            <a:custGeom>
              <a:rect b="b" l="l" r="r" t="t"/>
              <a:pathLst>
                <a:path extrusionOk="0" h="2709333" w="167146">
                  <a:moveTo>
                    <a:pt x="0" y="0"/>
                  </a:moveTo>
                  <a:lnTo>
                    <a:pt x="167146" y="0"/>
                  </a:lnTo>
                  <a:lnTo>
                    <a:pt x="167146" y="2709333"/>
                  </a:lnTo>
                  <a:lnTo>
                    <a:pt x="0" y="2709333"/>
                  </a:lnTo>
                  <a:close/>
                </a:path>
              </a:pathLst>
            </a:custGeom>
            <a:solidFill>
              <a:srgbClr val="C0C6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 name="Google Shape;213;p12"/>
            <p:cNvSpPr txBox="1"/>
            <p:nvPr/>
          </p:nvSpPr>
          <p:spPr>
            <a:xfrm>
              <a:off x="0" y="-38100"/>
              <a:ext cx="16714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14" name="Google Shape;214;p12"/>
          <p:cNvGrpSpPr/>
          <p:nvPr/>
        </p:nvGrpSpPr>
        <p:grpSpPr>
          <a:xfrm>
            <a:off x="634634" y="-144661"/>
            <a:ext cx="17832660" cy="10431661"/>
            <a:chOff x="0" y="-38100"/>
            <a:chExt cx="4696668" cy="2747433"/>
          </a:xfrm>
        </p:grpSpPr>
        <p:sp>
          <p:nvSpPr>
            <p:cNvPr id="215" name="Google Shape;215;p12"/>
            <p:cNvSpPr/>
            <p:nvPr/>
          </p:nvSpPr>
          <p:spPr>
            <a:xfrm>
              <a:off x="0" y="0"/>
              <a:ext cx="4696668" cy="2709333"/>
            </a:xfrm>
            <a:custGeom>
              <a:rect b="b" l="l" r="r" t="t"/>
              <a:pathLst>
                <a:path extrusionOk="0" h="2709333" w="4696668">
                  <a:moveTo>
                    <a:pt x="0" y="0"/>
                  </a:moveTo>
                  <a:lnTo>
                    <a:pt x="4696668" y="0"/>
                  </a:lnTo>
                  <a:lnTo>
                    <a:pt x="4696668"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6" name="Google Shape;216;p12"/>
            <p:cNvSpPr txBox="1"/>
            <p:nvPr/>
          </p:nvSpPr>
          <p:spPr>
            <a:xfrm>
              <a:off x="0" y="-38100"/>
              <a:ext cx="469666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7" name="Google Shape;217;p12"/>
          <p:cNvSpPr/>
          <p:nvPr/>
        </p:nvSpPr>
        <p:spPr>
          <a:xfrm>
            <a:off x="634634" y="-725735"/>
            <a:ext cx="4267696" cy="4267696"/>
          </a:xfrm>
          <a:custGeom>
            <a:rect b="b" l="l" r="r" t="t"/>
            <a:pathLst>
              <a:path extrusionOk="0" h="4267696" w="4267696">
                <a:moveTo>
                  <a:pt x="0" y="0"/>
                </a:moveTo>
                <a:lnTo>
                  <a:pt x="4267696" y="0"/>
                </a:lnTo>
                <a:lnTo>
                  <a:pt x="4267696" y="4267696"/>
                </a:lnTo>
                <a:lnTo>
                  <a:pt x="0" y="426769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8" name="Google Shape;218;p12"/>
          <p:cNvSpPr txBox="1"/>
          <p:nvPr/>
        </p:nvSpPr>
        <p:spPr>
          <a:xfrm>
            <a:off x="4876352" y="624998"/>
            <a:ext cx="9349200" cy="86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Clarifions</a:t>
            </a:r>
            <a:r>
              <a:rPr b="1" i="0" lang="en-US" sz="4999" u="none" cap="none" strike="noStrike">
                <a:solidFill>
                  <a:srgbClr val="1C1C1C"/>
                </a:solidFill>
                <a:latin typeface="Avenir"/>
                <a:ea typeface="Avenir"/>
                <a:cs typeface="Avenir"/>
                <a:sym typeface="Avenir"/>
              </a:rPr>
              <a:t> le sujet</a:t>
            </a:r>
            <a:endParaRPr b="1" i="0" sz="4999" u="none" cap="none" strike="noStrike">
              <a:solidFill>
                <a:srgbClr val="1C1C1C"/>
              </a:solidFill>
              <a:latin typeface="Avenir"/>
              <a:ea typeface="Avenir"/>
              <a:cs typeface="Avenir"/>
              <a:sym typeface="Avenir"/>
            </a:endParaRPr>
          </a:p>
        </p:txBody>
      </p:sp>
      <p:sp>
        <p:nvSpPr>
          <p:cNvPr id="219" name="Google Shape;219;p12"/>
          <p:cNvSpPr txBox="1"/>
          <p:nvPr/>
        </p:nvSpPr>
        <p:spPr>
          <a:xfrm>
            <a:off x="3303096" y="3801313"/>
            <a:ext cx="4808100" cy="25398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chemeClr val="dk1"/>
              </a:buClr>
              <a:buSzPts val="1100"/>
              <a:buFont typeface="Arial"/>
              <a:buNone/>
            </a:pPr>
            <a:r>
              <a:rPr b="0" i="0" lang="en-US" sz="5000" u="none" cap="none" strike="noStrike">
                <a:solidFill>
                  <a:srgbClr val="434343"/>
                </a:solidFill>
                <a:latin typeface="Avenir"/>
                <a:ea typeface="Avenir"/>
                <a:cs typeface="Avenir"/>
                <a:sym typeface="Avenir"/>
              </a:rPr>
              <a:t>Qu’est-ce que </a:t>
            </a:r>
            <a:endParaRPr b="0" i="0" sz="5000" u="none" cap="none" strike="noStrike">
              <a:solidFill>
                <a:srgbClr val="434343"/>
              </a:solidFill>
              <a:latin typeface="Avenir"/>
              <a:ea typeface="Avenir"/>
              <a:cs typeface="Avenir"/>
              <a:sym typeface="Avenir"/>
            </a:endParaRPr>
          </a:p>
          <a:p>
            <a:pPr indent="0" lvl="0" marL="0" marR="0" rtl="0" algn="r">
              <a:lnSpc>
                <a:spcPct val="115000"/>
              </a:lnSpc>
              <a:spcBef>
                <a:spcPts val="0"/>
              </a:spcBef>
              <a:spcAft>
                <a:spcPts val="0"/>
              </a:spcAft>
              <a:buClr>
                <a:srgbClr val="000000"/>
              </a:buClr>
              <a:buSzPts val="1100"/>
              <a:buFont typeface="Arial"/>
              <a:buNone/>
            </a:pPr>
            <a:r>
              <a:rPr b="0" i="0" lang="en-US" sz="5000" u="none" cap="none" strike="noStrike">
                <a:solidFill>
                  <a:srgbClr val="434343"/>
                </a:solidFill>
                <a:latin typeface="Avenir"/>
                <a:ea typeface="Avenir"/>
                <a:cs typeface="Avenir"/>
                <a:sym typeface="Avenir"/>
              </a:rPr>
              <a:t>la culture du viol?</a:t>
            </a:r>
            <a:endParaRPr b="0" i="0" sz="5000" u="none" cap="none" strike="noStrike">
              <a:solidFill>
                <a:srgbClr val="434343"/>
              </a:solidFill>
              <a:latin typeface="Avenir"/>
              <a:ea typeface="Avenir"/>
              <a:cs typeface="Avenir"/>
              <a:sym typeface="Avenir"/>
            </a:endParaRPr>
          </a:p>
        </p:txBody>
      </p:sp>
      <p:pic>
        <p:nvPicPr>
          <p:cNvPr descr="Yellow Tassel" id="220" name="Google Shape;220;p12"/>
          <p:cNvPicPr preferRelativeResize="0"/>
          <p:nvPr/>
        </p:nvPicPr>
        <p:blipFill rotWithShape="1">
          <a:blip r:embed="rId4">
            <a:alphaModFix/>
          </a:blip>
          <a:srcRect b="0" l="0" r="0" t="0"/>
          <a:stretch/>
        </p:blipFill>
        <p:spPr>
          <a:xfrm>
            <a:off x="9415374" y="2589001"/>
            <a:ext cx="7873775" cy="5243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pSp>
        <p:nvGrpSpPr>
          <p:cNvPr id="225" name="Google Shape;225;p13"/>
          <p:cNvGrpSpPr/>
          <p:nvPr/>
        </p:nvGrpSpPr>
        <p:grpSpPr>
          <a:xfrm>
            <a:off x="-163225" y="-220849"/>
            <a:ext cx="18706844" cy="10770487"/>
            <a:chOff x="0" y="-38100"/>
            <a:chExt cx="4926873" cy="2747433"/>
          </a:xfrm>
        </p:grpSpPr>
        <p:sp>
          <p:nvSpPr>
            <p:cNvPr id="226" name="Google Shape;226;p13"/>
            <p:cNvSpPr/>
            <p:nvPr/>
          </p:nvSpPr>
          <p:spPr>
            <a:xfrm>
              <a:off x="0" y="0"/>
              <a:ext cx="4926873" cy="2709333"/>
            </a:xfrm>
            <a:custGeom>
              <a:rect b="b" l="l" r="r" t="t"/>
              <a:pathLst>
                <a:path extrusionOk="0" h="2709333" w="4926873">
                  <a:moveTo>
                    <a:pt x="0" y="0"/>
                  </a:moveTo>
                  <a:lnTo>
                    <a:pt x="4926873" y="0"/>
                  </a:lnTo>
                  <a:lnTo>
                    <a:pt x="4926873"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 name="Google Shape;227;p13"/>
            <p:cNvSpPr txBox="1"/>
            <p:nvPr/>
          </p:nvSpPr>
          <p:spPr>
            <a:xfrm>
              <a:off x="0" y="-38100"/>
              <a:ext cx="492687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28" name="Google Shape;228;p13"/>
          <p:cNvSpPr/>
          <p:nvPr/>
        </p:nvSpPr>
        <p:spPr>
          <a:xfrm>
            <a:off x="-239425" y="9367712"/>
            <a:ext cx="19420015" cy="1001994"/>
          </a:xfrm>
          <a:custGeom>
            <a:rect b="b" l="l" r="r" t="t"/>
            <a:pathLst>
              <a:path extrusionOk="0" h="1001994" w="19420015">
                <a:moveTo>
                  <a:pt x="0" y="0"/>
                </a:moveTo>
                <a:lnTo>
                  <a:pt x="19420015" y="0"/>
                </a:lnTo>
                <a:lnTo>
                  <a:pt x="19420015" y="1001995"/>
                </a:lnTo>
                <a:lnTo>
                  <a:pt x="0" y="1001995"/>
                </a:lnTo>
                <a:lnTo>
                  <a:pt x="0" y="0"/>
                </a:lnTo>
                <a:close/>
              </a:path>
            </a:pathLst>
          </a:custGeom>
          <a:blipFill rotWithShape="1">
            <a:blip r:embed="rId3">
              <a:alphaModFix/>
            </a:blip>
            <a:stretch>
              <a:fillRect b="-23350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 name="Google Shape;229;p13"/>
          <p:cNvSpPr txBox="1"/>
          <p:nvPr/>
        </p:nvSpPr>
        <p:spPr>
          <a:xfrm>
            <a:off x="385777" y="845248"/>
            <a:ext cx="9349200" cy="769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La culture du viol, c’est…</a:t>
            </a:r>
            <a:endParaRPr b="1" i="0" sz="4999" u="none" cap="none" strike="noStrike">
              <a:solidFill>
                <a:srgbClr val="1C1C1C"/>
              </a:solidFill>
              <a:latin typeface="Avenir"/>
              <a:ea typeface="Avenir"/>
              <a:cs typeface="Avenir"/>
              <a:sym typeface="Avenir"/>
            </a:endParaRPr>
          </a:p>
        </p:txBody>
      </p:sp>
      <p:sp>
        <p:nvSpPr>
          <p:cNvPr id="230" name="Google Shape;230;p13"/>
          <p:cNvSpPr/>
          <p:nvPr/>
        </p:nvSpPr>
        <p:spPr>
          <a:xfrm>
            <a:off x="2297951" y="1937000"/>
            <a:ext cx="6396600" cy="5094000"/>
          </a:xfrm>
          <a:prstGeom prst="wedgeEllipseCallout">
            <a:avLst>
              <a:gd fmla="val 44778" name="adj1"/>
              <a:gd fmla="val 49343" name="adj2"/>
            </a:avLst>
          </a:prstGeom>
          <a:solidFill>
            <a:srgbClr val="C0C6C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1" name="Google Shape;231;p13"/>
          <p:cNvSpPr/>
          <p:nvPr/>
        </p:nvSpPr>
        <p:spPr>
          <a:xfrm>
            <a:off x="2999651" y="2440900"/>
            <a:ext cx="4993200" cy="337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500" u="none" cap="none" strike="noStrike">
              <a:solidFill>
                <a:srgbClr val="434343"/>
              </a:solidFill>
              <a:latin typeface="Oswald"/>
              <a:ea typeface="Oswald"/>
              <a:cs typeface="Oswald"/>
              <a:sym typeface="Oswald"/>
            </a:endParaRPr>
          </a:p>
          <a:p>
            <a:pPr indent="0" lvl="0" marL="0" marR="0" rtl="0" algn="ctr">
              <a:lnSpc>
                <a:spcPct val="100000"/>
              </a:lnSpc>
              <a:spcBef>
                <a:spcPts val="0"/>
              </a:spcBef>
              <a:spcAft>
                <a:spcPts val="0"/>
              </a:spcAft>
              <a:buClr>
                <a:srgbClr val="000000"/>
              </a:buClr>
              <a:buSzPts val="2000"/>
              <a:buFont typeface="Arial"/>
              <a:buNone/>
            </a:pPr>
            <a:r>
              <a:rPr b="1" i="0" lang="en-US" sz="2500" u="none" cap="none" strike="noStrike">
                <a:solidFill>
                  <a:srgbClr val="434343"/>
                </a:solidFill>
                <a:latin typeface="Avenir"/>
                <a:ea typeface="Avenir"/>
                <a:cs typeface="Avenir"/>
                <a:sym typeface="Avenir"/>
              </a:rPr>
              <a:t>…Q</a:t>
            </a:r>
            <a:r>
              <a:rPr b="0" i="0" lang="en-US" sz="2500" u="none" cap="none" strike="noStrike">
                <a:solidFill>
                  <a:srgbClr val="434343"/>
                </a:solidFill>
                <a:latin typeface="Avenir"/>
                <a:ea typeface="Avenir"/>
                <a:cs typeface="Avenir"/>
                <a:sym typeface="Avenir"/>
              </a:rPr>
              <a:t>uand les gens agissent, pensent et se présentent</a:t>
            </a:r>
            <a:endParaRPr b="0" i="0" sz="2500" u="none" cap="none" strike="noStrike">
              <a:solidFill>
                <a:srgbClr val="434343"/>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2000"/>
              <a:buFont typeface="Arial"/>
              <a:buNone/>
            </a:pPr>
            <a:r>
              <a:rPr b="0" i="0" lang="en-US" sz="2500" u="none" cap="none" strike="noStrike">
                <a:solidFill>
                  <a:srgbClr val="434343"/>
                </a:solidFill>
                <a:latin typeface="Avenir"/>
                <a:ea typeface="Avenir"/>
                <a:cs typeface="Avenir"/>
                <a:sym typeface="Avenir"/>
              </a:rPr>
              <a:t> comme si la violence sexuelle était acceptable dans la vie de tous les jours. Entre autres, à travers leurs blagues, leurs commentaires, les médias, les interactions au travail, la loi, etc. </a:t>
            </a:r>
            <a:endParaRPr b="0" i="0" sz="2500" u="none" cap="none" strike="noStrike">
              <a:solidFill>
                <a:srgbClr val="434343"/>
              </a:solidFill>
              <a:latin typeface="Avenir"/>
              <a:ea typeface="Avenir"/>
              <a:cs typeface="Avenir"/>
              <a:sym typeface="Avenir"/>
            </a:endParaRPr>
          </a:p>
        </p:txBody>
      </p:sp>
      <p:sp>
        <p:nvSpPr>
          <p:cNvPr id="232" name="Google Shape;232;p13"/>
          <p:cNvSpPr/>
          <p:nvPr/>
        </p:nvSpPr>
        <p:spPr>
          <a:xfrm>
            <a:off x="9576625" y="3632475"/>
            <a:ext cx="6396600" cy="5094000"/>
          </a:xfrm>
          <a:prstGeom prst="wedgeEllipseCallout">
            <a:avLst>
              <a:gd fmla="val -64988" name="adj1"/>
              <a:gd fmla="val 29727" name="adj2"/>
            </a:avLst>
          </a:prstGeom>
          <a:solidFill>
            <a:srgbClr val="C0C6C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3" name="Google Shape;233;p13"/>
          <p:cNvSpPr/>
          <p:nvPr/>
        </p:nvSpPr>
        <p:spPr>
          <a:xfrm>
            <a:off x="10278326" y="4491375"/>
            <a:ext cx="4993200" cy="33762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chemeClr val="dk1"/>
              </a:buClr>
              <a:buSzPts val="1100"/>
              <a:buFont typeface="Arial"/>
              <a:buNone/>
            </a:pPr>
            <a:r>
              <a:t/>
            </a:r>
            <a:endParaRPr b="1" i="0" sz="2500" u="none" cap="none" strike="noStrike">
              <a:solidFill>
                <a:srgbClr val="434343"/>
              </a:solidFill>
              <a:latin typeface="Avenir"/>
              <a:ea typeface="Avenir"/>
              <a:cs typeface="Avenir"/>
              <a:sym typeface="Avenir"/>
            </a:endParaRPr>
          </a:p>
          <a:p>
            <a:pPr indent="0" lvl="0" marL="0" marR="0" rtl="0" algn="ctr">
              <a:lnSpc>
                <a:spcPct val="115000"/>
              </a:lnSpc>
              <a:spcBef>
                <a:spcPts val="0"/>
              </a:spcBef>
              <a:spcAft>
                <a:spcPts val="0"/>
              </a:spcAft>
              <a:buClr>
                <a:schemeClr val="dk1"/>
              </a:buClr>
              <a:buSzPts val="1100"/>
              <a:buFont typeface="Arial"/>
              <a:buNone/>
            </a:pPr>
            <a:r>
              <a:rPr b="1" i="0" lang="en-US" sz="2500" u="none" cap="none" strike="noStrike">
                <a:solidFill>
                  <a:srgbClr val="434343"/>
                </a:solidFill>
                <a:latin typeface="Avenir"/>
                <a:ea typeface="Avenir"/>
                <a:cs typeface="Avenir"/>
                <a:sym typeface="Avenir"/>
              </a:rPr>
              <a:t>Cette culture mène à la violence sexuelle et au harcèlement à l’égard des femmes et de la communauté 2SLGBTQ+, qui sont des victimes encore et encore et s’en retrouvent culpabilisées. </a:t>
            </a:r>
            <a:endParaRPr b="1" i="0" sz="2500" u="none" cap="none" strike="noStrike">
              <a:solidFill>
                <a:srgbClr val="434343"/>
              </a:solidFill>
              <a:latin typeface="Avenir"/>
              <a:ea typeface="Avenir"/>
              <a:cs typeface="Avenir"/>
              <a:sym typeface="Avenir"/>
            </a:endParaRPr>
          </a:p>
        </p:txBody>
      </p:sp>
      <p:pic>
        <p:nvPicPr>
          <p:cNvPr id="234" name="Google Shape;234;p13"/>
          <p:cNvPicPr preferRelativeResize="0"/>
          <p:nvPr/>
        </p:nvPicPr>
        <p:blipFill rotWithShape="1">
          <a:blip r:embed="rId4">
            <a:alphaModFix/>
          </a:blip>
          <a:srcRect b="0" l="0" r="0" t="0"/>
          <a:stretch/>
        </p:blipFill>
        <p:spPr>
          <a:xfrm>
            <a:off x="14568120" y="413954"/>
            <a:ext cx="3005050" cy="3218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5"/>
          <p:cNvSpPr/>
          <p:nvPr/>
        </p:nvSpPr>
        <p:spPr>
          <a:xfrm>
            <a:off x="0" y="-172575"/>
            <a:ext cx="18288000" cy="10467023"/>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0" name="Google Shape;240;p15"/>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1" name="Google Shape;241;p15"/>
          <p:cNvSpPr txBox="1"/>
          <p:nvPr/>
        </p:nvSpPr>
        <p:spPr>
          <a:xfrm>
            <a:off x="1028700" y="838200"/>
            <a:ext cx="11441700" cy="185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5600"/>
              <a:buFont typeface="Arial"/>
              <a:buNone/>
            </a:pPr>
            <a:r>
              <a:rPr b="1" i="0" lang="en-US" sz="5600" u="none" cap="none" strike="noStrike">
                <a:solidFill>
                  <a:srgbClr val="1C1C1C"/>
                </a:solidFill>
                <a:latin typeface="Avenir"/>
                <a:ea typeface="Avenir"/>
                <a:cs typeface="Avenir"/>
                <a:sym typeface="Avenir"/>
              </a:rPr>
              <a:t>Poussons nos réflexionsPoussons nos réflexions</a:t>
            </a:r>
            <a:endParaRPr b="0" i="0" sz="5600" u="none" cap="none" strike="noStrike">
              <a:solidFill>
                <a:srgbClr val="000000"/>
              </a:solidFill>
              <a:latin typeface="Arial"/>
              <a:ea typeface="Arial"/>
              <a:cs typeface="Arial"/>
              <a:sym typeface="Arial"/>
            </a:endParaRPr>
          </a:p>
        </p:txBody>
      </p:sp>
      <p:sp>
        <p:nvSpPr>
          <p:cNvPr id="242" name="Google Shape;242;p15"/>
          <p:cNvSpPr txBox="1"/>
          <p:nvPr/>
        </p:nvSpPr>
        <p:spPr>
          <a:xfrm>
            <a:off x="1028700" y="3671375"/>
            <a:ext cx="8294700" cy="3636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434343"/>
                </a:solidFill>
                <a:latin typeface="Avenir"/>
                <a:ea typeface="Avenir"/>
                <a:cs typeface="Avenir"/>
                <a:sym typeface="Avenir"/>
              </a:rPr>
              <a:t>Quels comportements ou gestes caractérisent la culture du viol?</a:t>
            </a:r>
            <a:endParaRPr b="0" i="0" sz="35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0" i="0" lang="en-US" sz="3500" u="none" cap="none" strike="noStrike">
                <a:solidFill>
                  <a:srgbClr val="434343"/>
                </a:solidFill>
                <a:latin typeface="Avenir"/>
                <a:ea typeface="Avenir"/>
                <a:cs typeface="Avenir"/>
                <a:sym typeface="Avenir"/>
              </a:rPr>
              <a:t>Quels traits caractéristiques sont partagés par  ces comportements et ces gestes?</a:t>
            </a:r>
            <a:endParaRPr b="0" i="0" sz="3500" u="none" cap="none" strike="noStrike">
              <a:solidFill>
                <a:srgbClr val="434343"/>
              </a:solidFill>
              <a:latin typeface="Avenir"/>
              <a:ea typeface="Avenir"/>
              <a:cs typeface="Avenir"/>
              <a:sym typeface="Avenir"/>
            </a:endParaRPr>
          </a:p>
        </p:txBody>
      </p:sp>
      <p:pic>
        <p:nvPicPr>
          <p:cNvPr id="243" name="Google Shape;243;p15"/>
          <p:cNvPicPr preferRelativeResize="0"/>
          <p:nvPr/>
        </p:nvPicPr>
        <p:blipFill rotWithShape="1">
          <a:blip r:embed="rId5">
            <a:alphaModFix/>
          </a:blip>
          <a:srcRect b="0" l="0" r="0" t="0"/>
          <a:stretch/>
        </p:blipFill>
        <p:spPr>
          <a:xfrm>
            <a:off x="10108975" y="2841600"/>
            <a:ext cx="5091826" cy="5091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grpSp>
        <p:nvGrpSpPr>
          <p:cNvPr id="248" name="Google Shape;248;p16"/>
          <p:cNvGrpSpPr/>
          <p:nvPr/>
        </p:nvGrpSpPr>
        <p:grpSpPr>
          <a:xfrm>
            <a:off x="-201706" y="2581730"/>
            <a:ext cx="18669000" cy="7906976"/>
            <a:chOff x="0" y="-38100"/>
            <a:chExt cx="4916938" cy="2082496"/>
          </a:xfrm>
        </p:grpSpPr>
        <p:sp>
          <p:nvSpPr>
            <p:cNvPr id="249" name="Google Shape;249;p16"/>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0" name="Google Shape;250;p16"/>
            <p:cNvSpPr txBox="1"/>
            <p:nvPr/>
          </p:nvSpPr>
          <p:spPr>
            <a:xfrm>
              <a:off x="0" y="-38100"/>
              <a:ext cx="4916938" cy="20824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1" name="Google Shape;251;p16"/>
          <p:cNvGrpSpPr/>
          <p:nvPr/>
        </p:nvGrpSpPr>
        <p:grpSpPr>
          <a:xfrm>
            <a:off x="-201706" y="-279132"/>
            <a:ext cx="18669000" cy="3275585"/>
            <a:chOff x="0" y="-38100"/>
            <a:chExt cx="4916938" cy="862705"/>
          </a:xfrm>
        </p:grpSpPr>
        <p:sp>
          <p:nvSpPr>
            <p:cNvPr id="252" name="Google Shape;252;p16"/>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C0C6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3" name="Google Shape;253;p16"/>
            <p:cNvSpPr txBox="1"/>
            <p:nvPr/>
          </p:nvSpPr>
          <p:spPr>
            <a:xfrm>
              <a:off x="0" y="-38100"/>
              <a:ext cx="4916938" cy="8627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54" name="Google Shape;254;p16"/>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5" name="Google Shape;255;p16"/>
          <p:cNvSpPr txBox="1"/>
          <p:nvPr/>
        </p:nvSpPr>
        <p:spPr>
          <a:xfrm>
            <a:off x="4494535" y="861078"/>
            <a:ext cx="9298800" cy="8619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Clr>
                <a:srgbClr val="000000"/>
              </a:buClr>
              <a:buSzPts val="5600"/>
              <a:buFont typeface="Arial"/>
              <a:buNone/>
            </a:pPr>
            <a:r>
              <a:rPr b="1" i="0" lang="en-US" sz="5600" u="none" cap="none" strike="noStrike">
                <a:solidFill>
                  <a:srgbClr val="1C1C1C"/>
                </a:solidFill>
                <a:latin typeface="Avenir"/>
                <a:ea typeface="Avenir"/>
                <a:cs typeface="Avenir"/>
                <a:sym typeface="Avenir"/>
              </a:rPr>
              <a:t>Oui mais…je n’ai rien fait!</a:t>
            </a:r>
            <a:endParaRPr b="0" i="0" sz="5600" u="none" cap="none" strike="noStrike">
              <a:solidFill>
                <a:srgbClr val="000000"/>
              </a:solidFill>
              <a:latin typeface="Arial"/>
              <a:ea typeface="Arial"/>
              <a:cs typeface="Arial"/>
              <a:sym typeface="Arial"/>
            </a:endParaRPr>
          </a:p>
        </p:txBody>
      </p:sp>
      <p:sp>
        <p:nvSpPr>
          <p:cNvPr id="256" name="Google Shape;256;p16"/>
          <p:cNvSpPr txBox="1"/>
          <p:nvPr/>
        </p:nvSpPr>
        <p:spPr>
          <a:xfrm>
            <a:off x="3467064" y="3766125"/>
            <a:ext cx="11331600" cy="4155900"/>
          </a:xfrm>
          <a:prstGeom prst="rect">
            <a:avLst/>
          </a:prstGeom>
          <a:noFill/>
          <a:ln>
            <a:noFill/>
          </a:ln>
        </p:spPr>
        <p:txBody>
          <a:bodyPr anchorCtr="0" anchor="t" bIns="0" lIns="0" spcFirstLastPara="1" rIns="0" wrap="square" tIns="0">
            <a:spAutoFit/>
          </a:bodyPr>
          <a:lstStyle/>
          <a:p>
            <a:pPr indent="-457200" lvl="0" marL="457200" marR="0" rtl="0" algn="l">
              <a:lnSpc>
                <a:spcPct val="115000"/>
              </a:lnSpc>
              <a:spcBef>
                <a:spcPts val="0"/>
              </a:spcBef>
              <a:spcAft>
                <a:spcPts val="0"/>
              </a:spcAft>
              <a:buClr>
                <a:srgbClr val="434343"/>
              </a:buClr>
              <a:buSzPts val="4000"/>
              <a:buFont typeface="Avenir"/>
              <a:buChar char="●"/>
            </a:pPr>
            <a:r>
              <a:rPr b="0" i="0" lang="en-US" sz="4000" u="none" cap="none" strike="noStrike">
                <a:solidFill>
                  <a:srgbClr val="434343"/>
                </a:solidFill>
                <a:latin typeface="Avenir"/>
                <a:ea typeface="Avenir"/>
                <a:cs typeface="Avenir"/>
                <a:sym typeface="Avenir"/>
              </a:rPr>
              <a:t>Comment peux-tu encourager la culture du viol si tu ne « fais rien »?</a:t>
            </a:r>
            <a:endParaRPr b="0" i="0" sz="4000" u="none" cap="none" strike="noStrike">
              <a:solidFill>
                <a:srgbClr val="434343"/>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4000"/>
              <a:buFont typeface="Arial"/>
              <a:buNone/>
            </a:pPr>
            <a:r>
              <a:t/>
            </a:r>
            <a:endParaRPr b="0" i="0" sz="4000" u="none" cap="none" strike="noStrike">
              <a:solidFill>
                <a:srgbClr val="434343"/>
              </a:solidFill>
              <a:latin typeface="Avenir"/>
              <a:ea typeface="Avenir"/>
              <a:cs typeface="Avenir"/>
              <a:sym typeface="Avenir"/>
            </a:endParaRPr>
          </a:p>
          <a:p>
            <a:pPr indent="-457200" lvl="0" marL="457200" marR="0" rtl="0" algn="l">
              <a:lnSpc>
                <a:spcPct val="115000"/>
              </a:lnSpc>
              <a:spcBef>
                <a:spcPts val="0"/>
              </a:spcBef>
              <a:spcAft>
                <a:spcPts val="0"/>
              </a:spcAft>
              <a:buClr>
                <a:srgbClr val="434343"/>
              </a:buClr>
              <a:buSzPts val="4000"/>
              <a:buFont typeface="Avenir"/>
              <a:buChar char="●"/>
            </a:pPr>
            <a:r>
              <a:rPr b="0" i="0" lang="en-US" sz="4000" u="none" cap="none" strike="noStrike">
                <a:solidFill>
                  <a:srgbClr val="434343"/>
                </a:solidFill>
                <a:latin typeface="Avenir"/>
                <a:ea typeface="Avenir"/>
                <a:cs typeface="Avenir"/>
                <a:sym typeface="Avenir"/>
              </a:rPr>
              <a:t>Réfléchis à comment parfois nous pouvons adhérer à la culture du viol sans faire d’actes de violence…</a:t>
            </a:r>
            <a:endParaRPr b="0" i="0" sz="4000" u="none" cap="none" strike="noStrike">
              <a:solidFill>
                <a:srgbClr val="434343"/>
              </a:solidFill>
              <a:latin typeface="Avenir"/>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grpSp>
        <p:nvGrpSpPr>
          <p:cNvPr id="261" name="Google Shape;261;p17"/>
          <p:cNvGrpSpPr/>
          <p:nvPr/>
        </p:nvGrpSpPr>
        <p:grpSpPr>
          <a:xfrm>
            <a:off x="0" y="-272675"/>
            <a:ext cx="5782272" cy="10559759"/>
            <a:chOff x="0" y="-38100"/>
            <a:chExt cx="1522893" cy="2747433"/>
          </a:xfrm>
        </p:grpSpPr>
        <p:sp>
          <p:nvSpPr>
            <p:cNvPr id="262" name="Google Shape;262;p17"/>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C0C6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3" name="Google Shape;263;p17"/>
            <p:cNvSpPr txBox="1"/>
            <p:nvPr/>
          </p:nvSpPr>
          <p:spPr>
            <a:xfrm>
              <a:off x="0" y="-38100"/>
              <a:ext cx="15228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4" name="Google Shape;264;p17"/>
          <p:cNvGrpSpPr/>
          <p:nvPr/>
        </p:nvGrpSpPr>
        <p:grpSpPr>
          <a:xfrm>
            <a:off x="5782225" y="-272798"/>
            <a:ext cx="12685143" cy="10559759"/>
            <a:chOff x="0" y="-38100"/>
            <a:chExt cx="3340921" cy="2747433"/>
          </a:xfrm>
        </p:grpSpPr>
        <p:sp>
          <p:nvSpPr>
            <p:cNvPr id="265" name="Google Shape;265;p17"/>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6" name="Google Shape;266;p17"/>
            <p:cNvSpPr txBox="1"/>
            <p:nvPr/>
          </p:nvSpPr>
          <p:spPr>
            <a:xfrm>
              <a:off x="0" y="-38100"/>
              <a:ext cx="334092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7" name="Google Shape;267;p17"/>
          <p:cNvSpPr txBox="1"/>
          <p:nvPr/>
        </p:nvSpPr>
        <p:spPr>
          <a:xfrm>
            <a:off x="697052" y="838200"/>
            <a:ext cx="4753500" cy="185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Alors, quoi faire?</a:t>
            </a:r>
            <a:endParaRPr b="1" i="0" sz="5600" u="none" cap="none" strike="noStrike">
              <a:solidFill>
                <a:srgbClr val="1C1C1C"/>
              </a:solidFill>
              <a:latin typeface="Avenir"/>
              <a:ea typeface="Avenir"/>
              <a:cs typeface="Avenir"/>
              <a:sym typeface="Avenir"/>
            </a:endParaRPr>
          </a:p>
        </p:txBody>
      </p:sp>
      <p:sp>
        <p:nvSpPr>
          <p:cNvPr id="268" name="Google Shape;268;p17"/>
          <p:cNvSpPr txBox="1"/>
          <p:nvPr/>
        </p:nvSpPr>
        <p:spPr>
          <a:xfrm>
            <a:off x="7461751" y="1181225"/>
            <a:ext cx="9326100" cy="3636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1C1C1C"/>
                </a:solidFill>
                <a:latin typeface="Avenir"/>
                <a:ea typeface="Avenir"/>
                <a:cs typeface="Avenir"/>
                <a:sym typeface="Avenir"/>
              </a:rPr>
              <a:t>Que  pouvons-nous faire pour éviter d’adhérer à la culture du viol par nos actions ou nos inactions?</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1C1C1C"/>
                </a:solidFill>
                <a:latin typeface="Avenir"/>
                <a:ea typeface="Avenir"/>
                <a:cs typeface="Avenir"/>
                <a:sym typeface="Avenir"/>
              </a:rPr>
              <a:t>Nomme des gestes ou comportements …</a:t>
            </a:r>
            <a:endParaRPr b="0" i="0" sz="3500" u="none" cap="none" strike="noStrike">
              <a:solidFill>
                <a:srgbClr val="1C1C1C"/>
              </a:solidFill>
              <a:latin typeface="Avenir"/>
              <a:ea typeface="Avenir"/>
              <a:cs typeface="Avenir"/>
              <a:sym typeface="Avenir"/>
            </a:endParaRPr>
          </a:p>
          <a:p>
            <a:pPr indent="0" lvl="0" marL="0" marR="0" rtl="0" algn="l">
              <a:lnSpc>
                <a:spcPct val="160000"/>
              </a:lnSpc>
              <a:spcBef>
                <a:spcPts val="0"/>
              </a:spcBef>
              <a:spcAft>
                <a:spcPts val="0"/>
              </a:spcAft>
              <a:buClr>
                <a:srgbClr val="000000"/>
              </a:buClr>
              <a:buSzPts val="3500"/>
              <a:buFont typeface="Arial"/>
              <a:buNone/>
            </a:pPr>
            <a:r>
              <a:t/>
            </a:r>
            <a:endParaRPr b="0" i="0" sz="3500" u="none" cap="none" strike="noStrike">
              <a:solidFill>
                <a:srgbClr val="1C1C1C"/>
              </a:solidFill>
              <a:latin typeface="Avenir"/>
              <a:ea typeface="Avenir"/>
              <a:cs typeface="Avenir"/>
              <a:sym typeface="Avenir"/>
            </a:endParaRPr>
          </a:p>
        </p:txBody>
      </p:sp>
      <p:pic>
        <p:nvPicPr>
          <p:cNvPr id="269" name="Google Shape;269;p17"/>
          <p:cNvPicPr preferRelativeResize="0"/>
          <p:nvPr/>
        </p:nvPicPr>
        <p:blipFill rotWithShape="1">
          <a:blip r:embed="rId3">
            <a:alphaModFix/>
          </a:blip>
          <a:srcRect b="0" l="0" r="0" t="0"/>
          <a:stretch/>
        </p:blipFill>
        <p:spPr>
          <a:xfrm>
            <a:off x="9144310" y="5260675"/>
            <a:ext cx="5960975" cy="3869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C6CF"/>
        </a:solidFill>
      </p:bgPr>
    </p:bg>
    <p:spTree>
      <p:nvGrpSpPr>
        <p:cNvPr id="273" name="Shape 273"/>
        <p:cNvGrpSpPr/>
        <p:nvPr/>
      </p:nvGrpSpPr>
      <p:grpSpPr>
        <a:xfrm>
          <a:off x="0" y="0"/>
          <a:ext cx="0" cy="0"/>
          <a:chOff x="0" y="0"/>
          <a:chExt cx="0" cy="0"/>
        </a:xfrm>
      </p:grpSpPr>
      <p:sp>
        <p:nvSpPr>
          <p:cNvPr id="274" name="Google Shape;274;p14"/>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5" name="Google Shape;275;p14"/>
          <p:cNvSpPr/>
          <p:nvPr/>
        </p:nvSpPr>
        <p:spPr>
          <a:xfrm>
            <a:off x="-114300" y="-728836"/>
            <a:ext cx="4000764" cy="4000764"/>
          </a:xfrm>
          <a:custGeom>
            <a:rect b="b" l="l" r="r" t="t"/>
            <a:pathLst>
              <a:path extrusionOk="0" h="4000764" w="4000764">
                <a:moveTo>
                  <a:pt x="0" y="0"/>
                </a:moveTo>
                <a:lnTo>
                  <a:pt x="4000764" y="0"/>
                </a:lnTo>
                <a:lnTo>
                  <a:pt x="4000764" y="4000764"/>
                </a:lnTo>
                <a:lnTo>
                  <a:pt x="0" y="40007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6" name="Google Shape;276;p14"/>
          <p:cNvSpPr txBox="1"/>
          <p:nvPr/>
        </p:nvSpPr>
        <p:spPr>
          <a:xfrm>
            <a:off x="4494535" y="838200"/>
            <a:ext cx="9298800" cy="86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Activité</a:t>
            </a:r>
            <a:r>
              <a:rPr b="1" i="0" lang="en-US" sz="4999" u="none" cap="none" strike="noStrike">
                <a:solidFill>
                  <a:srgbClr val="1C1C1C"/>
                </a:solidFill>
                <a:latin typeface="Avenir"/>
                <a:ea typeface="Avenir"/>
                <a:cs typeface="Avenir"/>
                <a:sym typeface="Avenir"/>
              </a:rPr>
              <a:t> 3:</a:t>
            </a:r>
            <a:endParaRPr b="1" i="0" sz="4999" u="none" cap="none" strike="noStrike">
              <a:solidFill>
                <a:srgbClr val="1C1C1C"/>
              </a:solidFill>
              <a:latin typeface="Avenir"/>
              <a:ea typeface="Avenir"/>
              <a:cs typeface="Avenir"/>
              <a:sym typeface="Avenir"/>
            </a:endParaRPr>
          </a:p>
        </p:txBody>
      </p:sp>
      <p:sp>
        <p:nvSpPr>
          <p:cNvPr id="277" name="Google Shape;277;p14"/>
          <p:cNvSpPr txBox="1"/>
          <p:nvPr/>
        </p:nvSpPr>
        <p:spPr>
          <a:xfrm>
            <a:off x="4441351" y="2439800"/>
            <a:ext cx="9405300" cy="1456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chemeClr val="dk1"/>
              </a:buClr>
              <a:buSzPts val="1100"/>
              <a:buFont typeface="Arial"/>
              <a:buNone/>
            </a:pPr>
            <a:r>
              <a:rPr b="0" i="0" lang="en-US" sz="4400" u="none" cap="none" strike="noStrike">
                <a:solidFill>
                  <a:srgbClr val="434343"/>
                </a:solidFill>
                <a:latin typeface="Avenir"/>
                <a:ea typeface="Avenir"/>
                <a:cs typeface="Avenir"/>
                <a:sym typeface="Avenir"/>
              </a:rPr>
              <a:t>Prendre soin des victimes </a:t>
            </a:r>
            <a:endParaRPr b="0" i="0" sz="4400" u="none" cap="none" strike="noStrike">
              <a:solidFill>
                <a:srgbClr val="434343"/>
              </a:solidFill>
              <a:latin typeface="Avenir"/>
              <a:ea typeface="Avenir"/>
              <a:cs typeface="Avenir"/>
              <a:sym typeface="Avenir"/>
            </a:endParaRPr>
          </a:p>
          <a:p>
            <a:pPr indent="0" lvl="0" marL="0" marR="0" rtl="0" algn="ctr">
              <a:lnSpc>
                <a:spcPct val="115000"/>
              </a:lnSpc>
              <a:spcBef>
                <a:spcPts val="0"/>
              </a:spcBef>
              <a:spcAft>
                <a:spcPts val="0"/>
              </a:spcAft>
              <a:buClr>
                <a:srgbClr val="000000"/>
              </a:buClr>
              <a:buSzPts val="1100"/>
              <a:buFont typeface="Arial"/>
              <a:buNone/>
            </a:pPr>
            <a:r>
              <a:rPr b="0" i="0" lang="en-US" sz="4400" u="none" cap="none" strike="noStrike">
                <a:solidFill>
                  <a:srgbClr val="434343"/>
                </a:solidFill>
                <a:latin typeface="Avenir"/>
                <a:ea typeface="Avenir"/>
                <a:cs typeface="Avenir"/>
                <a:sym typeface="Avenir"/>
              </a:rPr>
              <a:t>et les alliés masculins</a:t>
            </a:r>
            <a:endParaRPr b="0" i="0" sz="4400" u="none" cap="none" strike="noStrike">
              <a:solidFill>
                <a:srgbClr val="434343"/>
              </a:solidFill>
              <a:latin typeface="Avenir"/>
              <a:ea typeface="Avenir"/>
              <a:cs typeface="Avenir"/>
              <a:sym typeface="Avenir"/>
            </a:endParaRPr>
          </a:p>
        </p:txBody>
      </p:sp>
      <p:pic>
        <p:nvPicPr>
          <p:cNvPr id="278" name="Google Shape;278;p14"/>
          <p:cNvPicPr preferRelativeResize="0"/>
          <p:nvPr/>
        </p:nvPicPr>
        <p:blipFill rotWithShape="1">
          <a:blip r:embed="rId5">
            <a:alphaModFix/>
          </a:blip>
          <a:srcRect b="0" l="0" r="0" t="0"/>
          <a:stretch/>
        </p:blipFill>
        <p:spPr>
          <a:xfrm>
            <a:off x="4542517" y="5299116"/>
            <a:ext cx="9202800" cy="28615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pSp>
        <p:nvGrpSpPr>
          <p:cNvPr id="283" name="Google Shape;283;p18"/>
          <p:cNvGrpSpPr/>
          <p:nvPr/>
        </p:nvGrpSpPr>
        <p:grpSpPr>
          <a:xfrm>
            <a:off x="0" y="-144661"/>
            <a:ext cx="634634" cy="10431661"/>
            <a:chOff x="0" y="-38100"/>
            <a:chExt cx="167146" cy="2747433"/>
          </a:xfrm>
        </p:grpSpPr>
        <p:sp>
          <p:nvSpPr>
            <p:cNvPr id="284" name="Google Shape;284;p18"/>
            <p:cNvSpPr/>
            <p:nvPr/>
          </p:nvSpPr>
          <p:spPr>
            <a:xfrm>
              <a:off x="0" y="0"/>
              <a:ext cx="167146" cy="2709333"/>
            </a:xfrm>
            <a:custGeom>
              <a:rect b="b" l="l" r="r" t="t"/>
              <a:pathLst>
                <a:path extrusionOk="0" h="2709333" w="167146">
                  <a:moveTo>
                    <a:pt x="0" y="0"/>
                  </a:moveTo>
                  <a:lnTo>
                    <a:pt x="167146" y="0"/>
                  </a:lnTo>
                  <a:lnTo>
                    <a:pt x="167146" y="2709333"/>
                  </a:lnTo>
                  <a:lnTo>
                    <a:pt x="0" y="2709333"/>
                  </a:lnTo>
                  <a:close/>
                </a:path>
              </a:pathLst>
            </a:custGeom>
            <a:solidFill>
              <a:srgbClr val="C0C6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5" name="Google Shape;285;p18"/>
            <p:cNvSpPr txBox="1"/>
            <p:nvPr/>
          </p:nvSpPr>
          <p:spPr>
            <a:xfrm>
              <a:off x="0" y="-38100"/>
              <a:ext cx="16714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6" name="Google Shape;286;p18"/>
          <p:cNvGrpSpPr/>
          <p:nvPr/>
        </p:nvGrpSpPr>
        <p:grpSpPr>
          <a:xfrm>
            <a:off x="634634" y="-144661"/>
            <a:ext cx="17832660" cy="10431661"/>
            <a:chOff x="0" y="-38100"/>
            <a:chExt cx="4696668" cy="2747433"/>
          </a:xfrm>
        </p:grpSpPr>
        <p:sp>
          <p:nvSpPr>
            <p:cNvPr id="287" name="Google Shape;287;p18"/>
            <p:cNvSpPr/>
            <p:nvPr/>
          </p:nvSpPr>
          <p:spPr>
            <a:xfrm>
              <a:off x="0" y="0"/>
              <a:ext cx="4696668" cy="2709333"/>
            </a:xfrm>
            <a:custGeom>
              <a:rect b="b" l="l" r="r" t="t"/>
              <a:pathLst>
                <a:path extrusionOk="0" h="2709333" w="4696668">
                  <a:moveTo>
                    <a:pt x="0" y="0"/>
                  </a:moveTo>
                  <a:lnTo>
                    <a:pt x="4696668" y="0"/>
                  </a:lnTo>
                  <a:lnTo>
                    <a:pt x="4696668"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 name="Google Shape;288;p18"/>
            <p:cNvSpPr txBox="1"/>
            <p:nvPr/>
          </p:nvSpPr>
          <p:spPr>
            <a:xfrm>
              <a:off x="0" y="-38100"/>
              <a:ext cx="469666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89" name="Google Shape;289;p18"/>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 name="Google Shape;290;p18"/>
          <p:cNvSpPr/>
          <p:nvPr/>
        </p:nvSpPr>
        <p:spPr>
          <a:xfrm>
            <a:off x="634634" y="-725735"/>
            <a:ext cx="4267696" cy="4267696"/>
          </a:xfrm>
          <a:custGeom>
            <a:rect b="b" l="l" r="r" t="t"/>
            <a:pathLst>
              <a:path extrusionOk="0" h="4267696" w="4267696">
                <a:moveTo>
                  <a:pt x="0" y="0"/>
                </a:moveTo>
                <a:lnTo>
                  <a:pt x="4267696" y="0"/>
                </a:lnTo>
                <a:lnTo>
                  <a:pt x="4267696" y="4267696"/>
                </a:lnTo>
                <a:lnTo>
                  <a:pt x="0" y="426769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1" name="Google Shape;291;p18"/>
          <p:cNvSpPr txBox="1"/>
          <p:nvPr/>
        </p:nvSpPr>
        <p:spPr>
          <a:xfrm>
            <a:off x="4876352" y="624998"/>
            <a:ext cx="9349200" cy="1853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Réfléchissons à deux grands enjeux…</a:t>
            </a:r>
            <a:endParaRPr b="1" i="0" sz="5600" u="none" cap="none" strike="noStrike">
              <a:solidFill>
                <a:srgbClr val="1C1C1C"/>
              </a:solidFill>
              <a:latin typeface="Avenir"/>
              <a:ea typeface="Avenir"/>
              <a:cs typeface="Avenir"/>
              <a:sym typeface="Avenir"/>
            </a:endParaRPr>
          </a:p>
        </p:txBody>
      </p:sp>
      <p:sp>
        <p:nvSpPr>
          <p:cNvPr id="292" name="Google Shape;292;p18"/>
          <p:cNvSpPr txBox="1"/>
          <p:nvPr/>
        </p:nvSpPr>
        <p:spPr>
          <a:xfrm>
            <a:off x="2407199" y="3345475"/>
            <a:ext cx="14287500" cy="5495100"/>
          </a:xfrm>
          <a:prstGeom prst="rect">
            <a:avLst/>
          </a:prstGeom>
          <a:noFill/>
          <a:ln>
            <a:noFill/>
          </a:ln>
        </p:spPr>
        <p:txBody>
          <a:bodyPr anchorCtr="0" anchor="t" bIns="0" lIns="0" spcFirstLastPara="1" rIns="0" wrap="square" tIns="0">
            <a:spAutoFit/>
          </a:bodyPr>
          <a:lstStyle/>
          <a:p>
            <a:pPr indent="-450850" lvl="0" marL="4572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Diviser la classe en groupes de deux ou trois personnes de différents genres.</a:t>
            </a:r>
            <a:endParaRPr b="0" i="0" sz="3500" u="none" cap="none" strike="noStrike">
              <a:solidFill>
                <a:srgbClr val="434343"/>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434343"/>
              </a:solidFill>
              <a:latin typeface="Avenir"/>
              <a:ea typeface="Avenir"/>
              <a:cs typeface="Avenir"/>
              <a:sym typeface="Avenir"/>
            </a:endParaRPr>
          </a:p>
          <a:p>
            <a:pPr indent="-450850" lvl="0" marL="4572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Demander à la moitié des groupes de répondre à la série A de questions  et à l’autre moitié de répondre à la série B.</a:t>
            </a:r>
            <a:endParaRPr b="0" i="0" sz="3500" u="none" cap="none" strike="noStrike">
              <a:solidFill>
                <a:srgbClr val="434343"/>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434343"/>
              </a:solidFill>
              <a:latin typeface="Avenir"/>
              <a:ea typeface="Avenir"/>
              <a:cs typeface="Avenir"/>
              <a:sym typeface="Avenir"/>
            </a:endParaRPr>
          </a:p>
          <a:p>
            <a:pPr indent="-450850" lvl="0" marL="4572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Une fois que les élèves ont eu le temps de discuter en groupe, leur demander de partager volontairement leurs réponses pour chaque question </a:t>
            </a:r>
            <a:endParaRPr b="0" i="0" sz="3500" u="none" cap="none" strike="noStrike">
              <a:solidFill>
                <a:srgbClr val="434343"/>
              </a:solidFill>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grpSp>
        <p:nvGrpSpPr>
          <p:cNvPr id="297" name="Google Shape;297;p19"/>
          <p:cNvGrpSpPr/>
          <p:nvPr/>
        </p:nvGrpSpPr>
        <p:grpSpPr>
          <a:xfrm>
            <a:off x="-239425" y="-456500"/>
            <a:ext cx="18706844" cy="10743562"/>
            <a:chOff x="0" y="-38100"/>
            <a:chExt cx="4926873" cy="2747433"/>
          </a:xfrm>
        </p:grpSpPr>
        <p:sp>
          <p:nvSpPr>
            <p:cNvPr id="298" name="Google Shape;298;p19"/>
            <p:cNvSpPr/>
            <p:nvPr/>
          </p:nvSpPr>
          <p:spPr>
            <a:xfrm>
              <a:off x="0" y="0"/>
              <a:ext cx="4926873" cy="2709333"/>
            </a:xfrm>
            <a:custGeom>
              <a:rect b="b" l="l" r="r" t="t"/>
              <a:pathLst>
                <a:path extrusionOk="0" h="2709333" w="4926873">
                  <a:moveTo>
                    <a:pt x="0" y="0"/>
                  </a:moveTo>
                  <a:lnTo>
                    <a:pt x="4926873" y="0"/>
                  </a:lnTo>
                  <a:lnTo>
                    <a:pt x="4926873"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9" name="Google Shape;299;p19"/>
            <p:cNvSpPr txBox="1"/>
            <p:nvPr/>
          </p:nvSpPr>
          <p:spPr>
            <a:xfrm>
              <a:off x="0" y="-38100"/>
              <a:ext cx="492687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0" name="Google Shape;300;p19"/>
          <p:cNvSpPr/>
          <p:nvPr/>
        </p:nvSpPr>
        <p:spPr>
          <a:xfrm>
            <a:off x="-239425" y="9367712"/>
            <a:ext cx="19420015" cy="1001994"/>
          </a:xfrm>
          <a:custGeom>
            <a:rect b="b" l="l" r="r" t="t"/>
            <a:pathLst>
              <a:path extrusionOk="0" h="1001994" w="19420015">
                <a:moveTo>
                  <a:pt x="0" y="0"/>
                </a:moveTo>
                <a:lnTo>
                  <a:pt x="19420015" y="0"/>
                </a:lnTo>
                <a:lnTo>
                  <a:pt x="19420015" y="1001995"/>
                </a:lnTo>
                <a:lnTo>
                  <a:pt x="0" y="1001995"/>
                </a:lnTo>
                <a:lnTo>
                  <a:pt x="0" y="0"/>
                </a:lnTo>
                <a:close/>
              </a:path>
            </a:pathLst>
          </a:custGeom>
          <a:blipFill rotWithShape="1">
            <a:blip r:embed="rId3">
              <a:alphaModFix/>
            </a:blip>
            <a:stretch>
              <a:fillRect b="-23350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1" name="Google Shape;301;p19"/>
          <p:cNvSpPr txBox="1"/>
          <p:nvPr/>
        </p:nvSpPr>
        <p:spPr>
          <a:xfrm>
            <a:off x="267230" y="466425"/>
            <a:ext cx="14212200" cy="12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3800" u="none" cap="none" strike="noStrike">
                <a:solidFill>
                  <a:schemeClr val="dk1"/>
                </a:solidFill>
                <a:latin typeface="Avenir"/>
                <a:ea typeface="Avenir"/>
                <a:cs typeface="Avenir"/>
                <a:sym typeface="Avenir"/>
              </a:rPr>
              <a:t>1er enjeu: Le développement de l’empathie</a:t>
            </a:r>
            <a:r>
              <a:rPr b="0" i="0" lang="en-US" sz="3600" u="none" cap="none" strike="noStrike">
                <a:solidFill>
                  <a:srgbClr val="1C1C1C"/>
                </a:solidFill>
                <a:latin typeface="Avenir"/>
                <a:ea typeface="Avenir"/>
                <a:cs typeface="Avenir"/>
                <a:sym typeface="Avenir"/>
              </a:rPr>
              <a:t> envers les personnes touchées par la culture du viol et l’exploitation sexuelle des enfants. </a:t>
            </a:r>
            <a:endParaRPr b="0" i="0" sz="3600" u="none" cap="none" strike="noStrike">
              <a:solidFill>
                <a:srgbClr val="1C1C1C"/>
              </a:solidFill>
              <a:latin typeface="Avenir"/>
              <a:ea typeface="Avenir"/>
              <a:cs typeface="Avenir"/>
              <a:sym typeface="Avenir"/>
            </a:endParaRPr>
          </a:p>
        </p:txBody>
      </p:sp>
      <p:sp>
        <p:nvSpPr>
          <p:cNvPr id="302" name="Google Shape;302;p19"/>
          <p:cNvSpPr/>
          <p:nvPr/>
        </p:nvSpPr>
        <p:spPr>
          <a:xfrm>
            <a:off x="385625" y="2247625"/>
            <a:ext cx="5845500" cy="3523932"/>
          </a:xfrm>
          <a:prstGeom prst="cloud">
            <a:avLst/>
          </a:prstGeom>
          <a:solidFill>
            <a:srgbClr val="C0C6C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03" name="Google Shape;303;p19"/>
          <p:cNvSpPr/>
          <p:nvPr/>
        </p:nvSpPr>
        <p:spPr>
          <a:xfrm>
            <a:off x="811776" y="2574525"/>
            <a:ext cx="4993200" cy="337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500" u="none" cap="none" strike="noStrike">
              <a:solidFill>
                <a:srgbClr val="434343"/>
              </a:solidFill>
              <a:latin typeface="Oswald"/>
              <a:ea typeface="Oswald"/>
              <a:cs typeface="Oswald"/>
              <a:sym typeface="Oswald"/>
            </a:endParaRPr>
          </a:p>
          <a:p>
            <a:pPr indent="0" lvl="0" marL="0" marR="0" rtl="0" algn="ctr">
              <a:lnSpc>
                <a:spcPct val="100000"/>
              </a:lnSpc>
              <a:spcBef>
                <a:spcPts val="0"/>
              </a:spcBef>
              <a:spcAft>
                <a:spcPts val="0"/>
              </a:spcAft>
              <a:buClr>
                <a:srgbClr val="000000"/>
              </a:buClr>
              <a:buSzPts val="2000"/>
              <a:buFont typeface="Arial"/>
              <a:buNone/>
            </a:pPr>
            <a:r>
              <a:rPr b="1" i="0" lang="en-US" sz="2500" u="none" cap="none" strike="noStrike">
                <a:solidFill>
                  <a:srgbClr val="434343"/>
                </a:solidFill>
                <a:latin typeface="Avenir"/>
                <a:ea typeface="Avenir"/>
                <a:cs typeface="Avenir"/>
                <a:sym typeface="Avenir"/>
              </a:rPr>
              <a:t>Comment les femmes et les personnes 2SLGBTQ+ se sentent-elles face aux comportements associés à la culture du viol?</a:t>
            </a:r>
            <a:endParaRPr b="0" i="0" sz="2500" u="none" cap="none" strike="noStrike">
              <a:solidFill>
                <a:srgbClr val="434343"/>
              </a:solidFill>
              <a:latin typeface="Avenir"/>
              <a:ea typeface="Avenir"/>
              <a:cs typeface="Avenir"/>
              <a:sym typeface="Avenir"/>
            </a:endParaRPr>
          </a:p>
        </p:txBody>
      </p:sp>
      <p:sp>
        <p:nvSpPr>
          <p:cNvPr id="304" name="Google Shape;304;p19"/>
          <p:cNvSpPr/>
          <p:nvPr/>
        </p:nvSpPr>
        <p:spPr>
          <a:xfrm>
            <a:off x="4829475" y="4402100"/>
            <a:ext cx="7687116" cy="4208112"/>
          </a:xfrm>
          <a:prstGeom prst="cloud">
            <a:avLst/>
          </a:prstGeom>
          <a:solidFill>
            <a:srgbClr val="C0C6C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05" name="Google Shape;305;p19"/>
          <p:cNvSpPr/>
          <p:nvPr/>
        </p:nvSpPr>
        <p:spPr>
          <a:xfrm>
            <a:off x="6060176" y="4482625"/>
            <a:ext cx="4993200" cy="337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500" u="none" cap="none" strike="noStrike">
              <a:solidFill>
                <a:srgbClr val="434343"/>
              </a:solidFill>
              <a:latin typeface="Oswald"/>
              <a:ea typeface="Oswald"/>
              <a:cs typeface="Oswald"/>
              <a:sym typeface="Oswald"/>
            </a:endParaRPr>
          </a:p>
          <a:p>
            <a:pPr indent="0" lvl="0" marL="0" marR="0" rtl="0" algn="ctr">
              <a:lnSpc>
                <a:spcPct val="100000"/>
              </a:lnSpc>
              <a:spcBef>
                <a:spcPts val="0"/>
              </a:spcBef>
              <a:spcAft>
                <a:spcPts val="0"/>
              </a:spcAft>
              <a:buClr>
                <a:srgbClr val="000000"/>
              </a:buClr>
              <a:buSzPts val="2000"/>
              <a:buFont typeface="Arial"/>
              <a:buNone/>
            </a:pPr>
            <a:r>
              <a:rPr b="1" i="0" lang="en-US" sz="2500" u="none" cap="none" strike="noStrike">
                <a:solidFill>
                  <a:srgbClr val="434343"/>
                </a:solidFill>
                <a:latin typeface="Avenir"/>
                <a:ea typeface="Avenir"/>
                <a:cs typeface="Avenir"/>
                <a:sym typeface="Avenir"/>
              </a:rPr>
              <a:t>Comment les femmes et les personnes 2SLGBTQ+ devraient-elles se sentir lorsqu’elles : Se promènent seules dans la rue,Consomment des médias,Sont dans une relation,Racontent leurs expériences de violence sexuelle</a:t>
            </a:r>
            <a:r>
              <a:rPr b="0" i="0" lang="en-US" sz="2500" u="none" cap="none" strike="noStrike">
                <a:solidFill>
                  <a:srgbClr val="434343"/>
                </a:solidFill>
                <a:latin typeface="Avenir"/>
                <a:ea typeface="Avenir"/>
                <a:cs typeface="Avenir"/>
                <a:sym typeface="Avenir"/>
              </a:rPr>
              <a:t>. </a:t>
            </a:r>
            <a:endParaRPr b="0" i="0" sz="2500" u="none" cap="none" strike="noStrike">
              <a:solidFill>
                <a:srgbClr val="434343"/>
              </a:solidFill>
              <a:latin typeface="Avenir"/>
              <a:ea typeface="Avenir"/>
              <a:cs typeface="Avenir"/>
              <a:sym typeface="Avenir"/>
            </a:endParaRPr>
          </a:p>
        </p:txBody>
      </p:sp>
      <p:sp>
        <p:nvSpPr>
          <p:cNvPr id="306" name="Google Shape;306;p19"/>
          <p:cNvSpPr/>
          <p:nvPr/>
        </p:nvSpPr>
        <p:spPr>
          <a:xfrm>
            <a:off x="11555150" y="2323828"/>
            <a:ext cx="6071544" cy="2991060"/>
          </a:xfrm>
          <a:prstGeom prst="cloud">
            <a:avLst/>
          </a:prstGeom>
          <a:solidFill>
            <a:srgbClr val="C0C6C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07" name="Google Shape;307;p19"/>
          <p:cNvSpPr/>
          <p:nvPr/>
        </p:nvSpPr>
        <p:spPr>
          <a:xfrm>
            <a:off x="12516600" y="2708125"/>
            <a:ext cx="4993200" cy="1908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500" u="none" cap="none" strike="noStrike">
              <a:solidFill>
                <a:srgbClr val="434343"/>
              </a:solidFill>
              <a:latin typeface="Oswald"/>
              <a:ea typeface="Oswald"/>
              <a:cs typeface="Oswald"/>
              <a:sym typeface="Oswald"/>
            </a:endParaRPr>
          </a:p>
          <a:p>
            <a:pPr indent="0" lvl="0" marL="0" marR="0" rtl="0" algn="l">
              <a:lnSpc>
                <a:spcPct val="115000"/>
              </a:lnSpc>
              <a:spcBef>
                <a:spcPts val="0"/>
              </a:spcBef>
              <a:spcAft>
                <a:spcPts val="0"/>
              </a:spcAft>
              <a:buClr>
                <a:schemeClr val="dk1"/>
              </a:buClr>
              <a:buSzPts val="1100"/>
              <a:buFont typeface="Arial"/>
              <a:buNone/>
            </a:pPr>
            <a:r>
              <a:rPr b="1" i="0" lang="en-US" sz="2500" u="none" cap="none" strike="noStrike">
                <a:solidFill>
                  <a:srgbClr val="434343"/>
                </a:solidFill>
                <a:latin typeface="Avenir"/>
                <a:ea typeface="Avenir"/>
                <a:cs typeface="Avenir"/>
                <a:sym typeface="Avenir"/>
              </a:rPr>
              <a:t>Comment la culture du viol peut-elle influencer vos relations avec les autres?</a:t>
            </a:r>
            <a:endParaRPr b="1" i="0" sz="2500" u="none" cap="none" strike="noStrike">
              <a:solidFill>
                <a:srgbClr val="434343"/>
              </a:solidFill>
              <a:latin typeface="Avenir"/>
              <a:ea typeface="Avenir"/>
              <a:cs typeface="Avenir"/>
              <a:sym typeface="Avenir"/>
            </a:endParaRPr>
          </a:p>
        </p:txBody>
      </p:sp>
      <p:pic>
        <p:nvPicPr>
          <p:cNvPr id="308" name="Google Shape;308;p19"/>
          <p:cNvPicPr preferRelativeResize="0"/>
          <p:nvPr/>
        </p:nvPicPr>
        <p:blipFill rotWithShape="1">
          <a:blip r:embed="rId4">
            <a:alphaModFix/>
          </a:blip>
          <a:srcRect b="0" l="0" r="0" t="0"/>
          <a:stretch/>
        </p:blipFill>
        <p:spPr>
          <a:xfrm>
            <a:off x="14479430" y="5488924"/>
            <a:ext cx="3270920" cy="3523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C6CF"/>
        </a:solidFill>
      </p:bgPr>
    </p:bg>
    <p:spTree>
      <p:nvGrpSpPr>
        <p:cNvPr id="96" name="Shape 96"/>
        <p:cNvGrpSpPr/>
        <p:nvPr/>
      </p:nvGrpSpPr>
      <p:grpSpPr>
        <a:xfrm>
          <a:off x="0" y="0"/>
          <a:ext cx="0" cy="0"/>
          <a:chOff x="0" y="0"/>
          <a:chExt cx="0" cy="0"/>
        </a:xfrm>
      </p:grpSpPr>
      <p:sp>
        <p:nvSpPr>
          <p:cNvPr id="97" name="Google Shape;97;p2"/>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2"/>
          <p:cNvSpPr/>
          <p:nvPr/>
        </p:nvSpPr>
        <p:spPr>
          <a:xfrm>
            <a:off x="-114300" y="-728836"/>
            <a:ext cx="4000764" cy="4000764"/>
          </a:xfrm>
          <a:custGeom>
            <a:rect b="b" l="l" r="r" t="t"/>
            <a:pathLst>
              <a:path extrusionOk="0" h="4000764" w="4000764">
                <a:moveTo>
                  <a:pt x="0" y="0"/>
                </a:moveTo>
                <a:lnTo>
                  <a:pt x="4000764" y="0"/>
                </a:lnTo>
                <a:lnTo>
                  <a:pt x="4000764" y="4000764"/>
                </a:lnTo>
                <a:lnTo>
                  <a:pt x="0" y="40007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2"/>
          <p:cNvSpPr txBox="1"/>
          <p:nvPr/>
        </p:nvSpPr>
        <p:spPr>
          <a:xfrm>
            <a:off x="3650098" y="1100225"/>
            <a:ext cx="10987800" cy="86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Faisons une entente de classe!</a:t>
            </a:r>
            <a:endParaRPr b="1" i="0" sz="5600" u="none" cap="none" strike="noStrike">
              <a:solidFill>
                <a:srgbClr val="1C1C1C"/>
              </a:solidFill>
              <a:latin typeface="Avenir"/>
              <a:ea typeface="Avenir"/>
              <a:cs typeface="Avenir"/>
              <a:sym typeface="Avenir"/>
            </a:endParaRPr>
          </a:p>
        </p:txBody>
      </p:sp>
      <p:sp>
        <p:nvSpPr>
          <p:cNvPr id="100" name="Google Shape;100;p2"/>
          <p:cNvSpPr txBox="1"/>
          <p:nvPr/>
        </p:nvSpPr>
        <p:spPr>
          <a:xfrm>
            <a:off x="1950575" y="2983900"/>
            <a:ext cx="14897700" cy="5024100"/>
          </a:xfrm>
          <a:prstGeom prst="rect">
            <a:avLst/>
          </a:prstGeom>
          <a:noFill/>
          <a:ln>
            <a:noFill/>
          </a:ln>
        </p:spPr>
        <p:txBody>
          <a:bodyPr anchorCtr="0" anchor="t" bIns="0" lIns="0" spcFirstLastPara="1" rIns="0" wrap="square" tIns="0">
            <a:spAutoFit/>
          </a:bodyPr>
          <a:lstStyle/>
          <a:p>
            <a:pPr indent="-431800" lvl="0" marL="457200" marR="0" rtl="0" algn="l">
              <a:lnSpc>
                <a:spcPct val="115000"/>
              </a:lnSpc>
              <a:spcBef>
                <a:spcPts val="0"/>
              </a:spcBef>
              <a:spcAft>
                <a:spcPts val="0"/>
              </a:spcAft>
              <a:buClr>
                <a:srgbClr val="F0F0F0"/>
              </a:buClr>
              <a:buSzPts val="3200"/>
              <a:buFont typeface="Avenir"/>
              <a:buChar char="❏"/>
            </a:pPr>
            <a:r>
              <a:rPr b="0" i="0" lang="en-US" sz="3200" u="none" cap="none" strike="noStrike">
                <a:solidFill>
                  <a:srgbClr val="F0F0F0"/>
                </a:solidFill>
                <a:latin typeface="Avenir"/>
                <a:ea typeface="Avenir"/>
                <a:cs typeface="Avenir"/>
                <a:sym typeface="Avenir"/>
              </a:rPr>
              <a:t>Tour de parole : Je lève la main avant de parler.</a:t>
            </a:r>
            <a:endParaRPr b="0" i="0" sz="3200" u="none" cap="none" strike="noStrike">
              <a:solidFill>
                <a:srgbClr val="F0F0F0"/>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F0F0F0"/>
              </a:solidFill>
              <a:latin typeface="Avenir"/>
              <a:ea typeface="Avenir"/>
              <a:cs typeface="Avenir"/>
              <a:sym typeface="Avenir"/>
            </a:endParaRPr>
          </a:p>
          <a:p>
            <a:pPr indent="-431800" lvl="0" marL="457200" marR="0" rtl="0" algn="l">
              <a:lnSpc>
                <a:spcPct val="115000"/>
              </a:lnSpc>
              <a:spcBef>
                <a:spcPts val="0"/>
              </a:spcBef>
              <a:spcAft>
                <a:spcPts val="0"/>
              </a:spcAft>
              <a:buClr>
                <a:srgbClr val="F0F0F0"/>
              </a:buClr>
              <a:buSzPts val="3200"/>
              <a:buFont typeface="Avenir"/>
              <a:buChar char="❏"/>
            </a:pPr>
            <a:r>
              <a:rPr b="0" i="0" lang="en-US" sz="3200" u="none" cap="none" strike="noStrike">
                <a:solidFill>
                  <a:srgbClr val="F0F0F0"/>
                </a:solidFill>
                <a:latin typeface="Avenir"/>
                <a:ea typeface="Avenir"/>
                <a:cs typeface="Avenir"/>
                <a:sym typeface="Avenir"/>
              </a:rPr>
              <a:t>Écoute : J’ai le droit d’être écouté, d’avoir de petits rires, de me sentir gêné.</a:t>
            </a:r>
            <a:endParaRPr b="0" i="0" sz="3200" u="none" cap="none" strike="noStrike">
              <a:solidFill>
                <a:srgbClr val="F0F0F0"/>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F0F0F0"/>
              </a:solidFill>
              <a:latin typeface="Avenir"/>
              <a:ea typeface="Avenir"/>
              <a:cs typeface="Avenir"/>
              <a:sym typeface="Avenir"/>
            </a:endParaRPr>
          </a:p>
          <a:p>
            <a:pPr indent="-431800" lvl="0" marL="457200" marR="0" rtl="0" algn="l">
              <a:lnSpc>
                <a:spcPct val="115000"/>
              </a:lnSpc>
              <a:spcBef>
                <a:spcPts val="0"/>
              </a:spcBef>
              <a:spcAft>
                <a:spcPts val="0"/>
              </a:spcAft>
              <a:buClr>
                <a:srgbClr val="F0F0F0"/>
              </a:buClr>
              <a:buSzPts val="3200"/>
              <a:buFont typeface="Avenir"/>
              <a:buChar char="❏"/>
            </a:pPr>
            <a:r>
              <a:rPr b="0" i="0" lang="en-US" sz="3200" u="none" cap="none" strike="noStrike">
                <a:solidFill>
                  <a:srgbClr val="F0F0F0"/>
                </a:solidFill>
                <a:latin typeface="Avenir"/>
                <a:ea typeface="Avenir"/>
                <a:cs typeface="Avenir"/>
                <a:sym typeface="Avenir"/>
              </a:rPr>
              <a:t>Vocabulaire : J’utilise les bons mots pour parler des parties du corps. </a:t>
            </a:r>
            <a:endParaRPr b="0" i="0" sz="3200" u="none" cap="none" strike="noStrike">
              <a:solidFill>
                <a:srgbClr val="F0F0F0"/>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F0F0F0"/>
              </a:solidFill>
              <a:latin typeface="Avenir"/>
              <a:ea typeface="Avenir"/>
              <a:cs typeface="Avenir"/>
              <a:sym typeface="Avenir"/>
            </a:endParaRPr>
          </a:p>
          <a:p>
            <a:pPr indent="-431800" lvl="0" marL="457200" marR="0" rtl="0" algn="l">
              <a:lnSpc>
                <a:spcPct val="115000"/>
              </a:lnSpc>
              <a:spcBef>
                <a:spcPts val="0"/>
              </a:spcBef>
              <a:spcAft>
                <a:spcPts val="0"/>
              </a:spcAft>
              <a:buClr>
                <a:srgbClr val="F0F0F0"/>
              </a:buClr>
              <a:buSzPts val="3200"/>
              <a:buFont typeface="Avenir"/>
              <a:buChar char="❏"/>
            </a:pPr>
            <a:r>
              <a:rPr b="0" i="0" lang="en-US" sz="3200" u="none" cap="none" strike="noStrike">
                <a:solidFill>
                  <a:srgbClr val="F0F0F0"/>
                </a:solidFill>
                <a:latin typeface="Avenir"/>
                <a:ea typeface="Avenir"/>
                <a:cs typeface="Avenir"/>
                <a:sym typeface="Avenir"/>
              </a:rPr>
              <a:t>Respect : des différences, des opinions, des sentiments, des idées des autres.</a:t>
            </a:r>
            <a:endParaRPr b="0" i="0" sz="3200" u="none" cap="none" strike="noStrike">
              <a:solidFill>
                <a:srgbClr val="F0F0F0"/>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F0F0F0"/>
              </a:solidFill>
              <a:latin typeface="Avenir"/>
              <a:ea typeface="Avenir"/>
              <a:cs typeface="Avenir"/>
              <a:sym typeface="Avenir"/>
            </a:endParaRPr>
          </a:p>
          <a:p>
            <a:pPr indent="-431800" lvl="0" marL="457200" marR="0" rtl="0" algn="l">
              <a:lnSpc>
                <a:spcPct val="115000"/>
              </a:lnSpc>
              <a:spcBef>
                <a:spcPts val="0"/>
              </a:spcBef>
              <a:spcAft>
                <a:spcPts val="0"/>
              </a:spcAft>
              <a:buClr>
                <a:srgbClr val="F0F0F0"/>
              </a:buClr>
              <a:buSzPts val="3200"/>
              <a:buFont typeface="Avenir"/>
              <a:buChar char="❏"/>
            </a:pPr>
            <a:r>
              <a:rPr b="0" i="0" lang="en-US" sz="3200" u="none" cap="none" strike="noStrike">
                <a:solidFill>
                  <a:srgbClr val="F0F0F0"/>
                </a:solidFill>
                <a:latin typeface="Avenir"/>
                <a:ea typeface="Avenir"/>
                <a:cs typeface="Avenir"/>
                <a:sym typeface="Avenir"/>
              </a:rPr>
              <a:t>Discrétion : Je ne répète pas en dehors de la classe ce qu’un élève dit ici.</a:t>
            </a:r>
            <a:endParaRPr b="0" i="0" sz="3500" u="none" cap="none" strike="noStrike">
              <a:solidFill>
                <a:srgbClr val="F0F0F0"/>
              </a:solidFill>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grpSp>
        <p:nvGrpSpPr>
          <p:cNvPr id="313" name="Google Shape;313;p24"/>
          <p:cNvGrpSpPr/>
          <p:nvPr/>
        </p:nvGrpSpPr>
        <p:grpSpPr>
          <a:xfrm>
            <a:off x="0" y="-339725"/>
            <a:ext cx="634620" cy="10626796"/>
            <a:chOff x="0" y="-38100"/>
            <a:chExt cx="167146" cy="2747433"/>
          </a:xfrm>
        </p:grpSpPr>
        <p:sp>
          <p:nvSpPr>
            <p:cNvPr id="314" name="Google Shape;314;p24"/>
            <p:cNvSpPr/>
            <p:nvPr/>
          </p:nvSpPr>
          <p:spPr>
            <a:xfrm>
              <a:off x="0" y="0"/>
              <a:ext cx="167146" cy="2709333"/>
            </a:xfrm>
            <a:custGeom>
              <a:rect b="b" l="l" r="r" t="t"/>
              <a:pathLst>
                <a:path extrusionOk="0" h="2709333" w="167146">
                  <a:moveTo>
                    <a:pt x="0" y="0"/>
                  </a:moveTo>
                  <a:lnTo>
                    <a:pt x="167146" y="0"/>
                  </a:lnTo>
                  <a:lnTo>
                    <a:pt x="167146" y="2709333"/>
                  </a:lnTo>
                  <a:lnTo>
                    <a:pt x="0" y="2709333"/>
                  </a:lnTo>
                  <a:close/>
                </a:path>
              </a:pathLst>
            </a:custGeom>
            <a:solidFill>
              <a:srgbClr val="C0C6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5" name="Google Shape;315;p24"/>
            <p:cNvSpPr txBox="1"/>
            <p:nvPr/>
          </p:nvSpPr>
          <p:spPr>
            <a:xfrm>
              <a:off x="0" y="-38100"/>
              <a:ext cx="16714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16" name="Google Shape;316;p24"/>
          <p:cNvGrpSpPr/>
          <p:nvPr/>
        </p:nvGrpSpPr>
        <p:grpSpPr>
          <a:xfrm>
            <a:off x="634625" y="-339602"/>
            <a:ext cx="17832779" cy="10626796"/>
            <a:chOff x="0" y="-38100"/>
            <a:chExt cx="4696668" cy="2747433"/>
          </a:xfrm>
        </p:grpSpPr>
        <p:sp>
          <p:nvSpPr>
            <p:cNvPr id="317" name="Google Shape;317;p24"/>
            <p:cNvSpPr/>
            <p:nvPr/>
          </p:nvSpPr>
          <p:spPr>
            <a:xfrm>
              <a:off x="0" y="0"/>
              <a:ext cx="4696668" cy="2709333"/>
            </a:xfrm>
            <a:custGeom>
              <a:rect b="b" l="l" r="r" t="t"/>
              <a:pathLst>
                <a:path extrusionOk="0" h="2709333" w="4696668">
                  <a:moveTo>
                    <a:pt x="0" y="0"/>
                  </a:moveTo>
                  <a:lnTo>
                    <a:pt x="4696668" y="0"/>
                  </a:lnTo>
                  <a:lnTo>
                    <a:pt x="4696668"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8" name="Google Shape;318;p24"/>
            <p:cNvSpPr txBox="1"/>
            <p:nvPr/>
          </p:nvSpPr>
          <p:spPr>
            <a:xfrm>
              <a:off x="0" y="-38100"/>
              <a:ext cx="469666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19" name="Google Shape;319;p24"/>
          <p:cNvSpPr txBox="1"/>
          <p:nvPr/>
        </p:nvSpPr>
        <p:spPr>
          <a:xfrm>
            <a:off x="1621024" y="934050"/>
            <a:ext cx="16561200" cy="22320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Clr>
                <a:srgbClr val="000000"/>
              </a:buClr>
              <a:buSzPts val="3700"/>
              <a:buFont typeface="Arial"/>
              <a:buNone/>
            </a:pPr>
            <a:r>
              <a:rPr b="1" i="0" lang="en-US" sz="3700" u="none" cap="none" strike="noStrike">
                <a:solidFill>
                  <a:schemeClr val="dk1"/>
                </a:solidFill>
                <a:latin typeface="Avenir"/>
                <a:ea typeface="Avenir"/>
                <a:cs typeface="Avenir"/>
                <a:sym typeface="Avenir"/>
              </a:rPr>
              <a:t>2e enjeu: </a:t>
            </a:r>
            <a:r>
              <a:rPr b="0" i="0" lang="en-US" sz="3300" u="none" cap="none" strike="noStrike">
                <a:solidFill>
                  <a:srgbClr val="1C1C1C"/>
                </a:solidFill>
                <a:latin typeface="Avenir"/>
                <a:ea typeface="Avenir"/>
                <a:cs typeface="Avenir"/>
                <a:sym typeface="Avenir"/>
              </a:rPr>
              <a:t>Les alliés masculins et  le rôle que jouent les élèves de genre masculin pour remettre en cause la culture du viol, et de la manière dont cela peut avoir un effet positif sur leur communauté et leur propre vie. </a:t>
            </a:r>
            <a:endParaRPr b="0" i="0" sz="700" u="none" cap="none" strike="noStrike">
              <a:solidFill>
                <a:srgbClr val="000000"/>
              </a:solidFill>
              <a:latin typeface="Arial"/>
              <a:ea typeface="Arial"/>
              <a:cs typeface="Arial"/>
              <a:sym typeface="Arial"/>
            </a:endParaRPr>
          </a:p>
        </p:txBody>
      </p:sp>
      <p:sp>
        <p:nvSpPr>
          <p:cNvPr id="320" name="Google Shape;320;p24"/>
          <p:cNvSpPr/>
          <p:nvPr/>
        </p:nvSpPr>
        <p:spPr>
          <a:xfrm>
            <a:off x="869400" y="3752245"/>
            <a:ext cx="4993164" cy="4109076"/>
          </a:xfrm>
          <a:prstGeom prst="cloud">
            <a:avLst/>
          </a:prstGeom>
          <a:solidFill>
            <a:srgbClr val="C0C6C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21" name="Google Shape;321;p24"/>
          <p:cNvSpPr/>
          <p:nvPr/>
        </p:nvSpPr>
        <p:spPr>
          <a:xfrm>
            <a:off x="976701" y="4511894"/>
            <a:ext cx="4993200" cy="337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500" u="none" cap="none" strike="noStrike">
              <a:solidFill>
                <a:srgbClr val="434343"/>
              </a:solidFill>
              <a:latin typeface="Oswald"/>
              <a:ea typeface="Oswald"/>
              <a:cs typeface="Oswald"/>
              <a:sym typeface="Oswald"/>
            </a:endParaRPr>
          </a:p>
          <a:p>
            <a:pPr indent="0" lvl="0" marL="0" marR="0" rtl="0" algn="ctr">
              <a:lnSpc>
                <a:spcPct val="100000"/>
              </a:lnSpc>
              <a:spcBef>
                <a:spcPts val="0"/>
              </a:spcBef>
              <a:spcAft>
                <a:spcPts val="0"/>
              </a:spcAft>
              <a:buClr>
                <a:srgbClr val="000000"/>
              </a:buClr>
              <a:buSzPts val="2000"/>
              <a:buFont typeface="Arial"/>
              <a:buNone/>
            </a:pPr>
            <a:r>
              <a:rPr b="1" i="0" lang="en-US" sz="2500" u="none" cap="none" strike="noStrike">
                <a:solidFill>
                  <a:srgbClr val="434343"/>
                </a:solidFill>
                <a:latin typeface="Avenir"/>
                <a:ea typeface="Avenir"/>
                <a:cs typeface="Avenir"/>
                <a:sym typeface="Avenir"/>
              </a:rPr>
              <a:t>Quels sentiments ou attitudes pourraient inciter les hommes à harceler les femmes dans les espaces publics ou dans la rue?</a:t>
            </a:r>
            <a:endParaRPr b="0" i="0" sz="2500" u="none" cap="none" strike="noStrike">
              <a:solidFill>
                <a:srgbClr val="434343"/>
              </a:solidFill>
              <a:latin typeface="Avenir"/>
              <a:ea typeface="Avenir"/>
              <a:cs typeface="Avenir"/>
              <a:sym typeface="Avenir"/>
            </a:endParaRPr>
          </a:p>
        </p:txBody>
      </p:sp>
      <p:sp>
        <p:nvSpPr>
          <p:cNvPr id="322" name="Google Shape;322;p24"/>
          <p:cNvSpPr/>
          <p:nvPr/>
        </p:nvSpPr>
        <p:spPr>
          <a:xfrm>
            <a:off x="13343725" y="3961069"/>
            <a:ext cx="4838508" cy="3523932"/>
          </a:xfrm>
          <a:prstGeom prst="cloud">
            <a:avLst/>
          </a:prstGeom>
          <a:solidFill>
            <a:srgbClr val="C0C6C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23" name="Google Shape;323;p24"/>
          <p:cNvSpPr/>
          <p:nvPr/>
        </p:nvSpPr>
        <p:spPr>
          <a:xfrm>
            <a:off x="13799650" y="4209494"/>
            <a:ext cx="4299000" cy="337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500" u="none" cap="none" strike="noStrike">
              <a:solidFill>
                <a:srgbClr val="434343"/>
              </a:solidFill>
              <a:latin typeface="Oswald"/>
              <a:ea typeface="Oswald"/>
              <a:cs typeface="Oswald"/>
              <a:sym typeface="Oswald"/>
            </a:endParaRPr>
          </a:p>
          <a:p>
            <a:pPr indent="0" lvl="0" marL="0" marR="0" rtl="0" algn="l">
              <a:lnSpc>
                <a:spcPct val="115000"/>
              </a:lnSpc>
              <a:spcBef>
                <a:spcPts val="0"/>
              </a:spcBef>
              <a:spcAft>
                <a:spcPts val="0"/>
              </a:spcAft>
              <a:buClr>
                <a:schemeClr val="dk1"/>
              </a:buClr>
              <a:buSzPts val="1100"/>
              <a:buFont typeface="Arial"/>
              <a:buNone/>
            </a:pPr>
            <a:r>
              <a:rPr b="1" i="0" lang="en-US" sz="2500" u="none" cap="none" strike="noStrike">
                <a:solidFill>
                  <a:srgbClr val="434343"/>
                </a:solidFill>
                <a:latin typeface="Avenir"/>
                <a:ea typeface="Avenir"/>
                <a:cs typeface="Avenir"/>
                <a:sym typeface="Avenir"/>
              </a:rPr>
              <a:t>Que peuvent faire les hommes pour remettre en cause ces comportements et mettre fin à la culture du viol?</a:t>
            </a:r>
            <a:endParaRPr b="1" i="0" sz="2500" u="none" cap="none" strike="noStrike">
              <a:solidFill>
                <a:srgbClr val="434343"/>
              </a:solidFill>
              <a:latin typeface="Avenir"/>
              <a:ea typeface="Avenir"/>
              <a:cs typeface="Avenir"/>
              <a:sym typeface="Avenir"/>
            </a:endParaRPr>
          </a:p>
        </p:txBody>
      </p:sp>
      <p:sp>
        <p:nvSpPr>
          <p:cNvPr id="324" name="Google Shape;324;p24"/>
          <p:cNvSpPr/>
          <p:nvPr/>
        </p:nvSpPr>
        <p:spPr>
          <a:xfrm>
            <a:off x="6237250" y="3909356"/>
            <a:ext cx="3245724" cy="3824064"/>
          </a:xfrm>
          <a:prstGeom prst="cloud">
            <a:avLst/>
          </a:prstGeom>
          <a:solidFill>
            <a:srgbClr val="C0C6C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25" name="Google Shape;325;p24"/>
          <p:cNvSpPr/>
          <p:nvPr/>
        </p:nvSpPr>
        <p:spPr>
          <a:xfrm>
            <a:off x="6408276" y="4209494"/>
            <a:ext cx="2922300" cy="337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500" u="none" cap="none" strike="noStrike">
              <a:solidFill>
                <a:srgbClr val="434343"/>
              </a:solidFill>
              <a:latin typeface="Oswald"/>
              <a:ea typeface="Oswald"/>
              <a:cs typeface="Oswald"/>
              <a:sym typeface="Oswald"/>
            </a:endParaRPr>
          </a:p>
          <a:p>
            <a:pPr indent="0" lvl="0" marL="0" marR="0" rtl="0" algn="ctr">
              <a:lnSpc>
                <a:spcPct val="115000"/>
              </a:lnSpc>
              <a:spcBef>
                <a:spcPts val="0"/>
              </a:spcBef>
              <a:spcAft>
                <a:spcPts val="0"/>
              </a:spcAft>
              <a:buClr>
                <a:schemeClr val="dk1"/>
              </a:buClr>
              <a:buSzPts val="1100"/>
              <a:buFont typeface="Arial"/>
              <a:buNone/>
            </a:pPr>
            <a:r>
              <a:rPr b="1" i="0" lang="en-US" sz="2500" u="none" cap="none" strike="noStrike">
                <a:solidFill>
                  <a:srgbClr val="434343"/>
                </a:solidFill>
                <a:latin typeface="Avenir"/>
                <a:ea typeface="Avenir"/>
                <a:cs typeface="Avenir"/>
                <a:sym typeface="Avenir"/>
              </a:rPr>
              <a:t>Ces attitudes sont-elles apprises? Où sont-elles apprises?</a:t>
            </a:r>
            <a:endParaRPr b="1" i="0" sz="2500" u="none" cap="none" strike="noStrike">
              <a:solidFill>
                <a:srgbClr val="434343"/>
              </a:solidFill>
              <a:latin typeface="Avenir"/>
              <a:ea typeface="Avenir"/>
              <a:cs typeface="Avenir"/>
              <a:sym typeface="Avenir"/>
            </a:endParaRPr>
          </a:p>
        </p:txBody>
      </p:sp>
      <p:sp>
        <p:nvSpPr>
          <p:cNvPr id="326" name="Google Shape;326;p24"/>
          <p:cNvSpPr/>
          <p:nvPr/>
        </p:nvSpPr>
        <p:spPr>
          <a:xfrm>
            <a:off x="9711713" y="4034944"/>
            <a:ext cx="3488616" cy="3523932"/>
          </a:xfrm>
          <a:prstGeom prst="cloud">
            <a:avLst/>
          </a:prstGeom>
          <a:solidFill>
            <a:srgbClr val="C0C6C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27" name="Google Shape;327;p24"/>
          <p:cNvSpPr/>
          <p:nvPr/>
        </p:nvSpPr>
        <p:spPr>
          <a:xfrm>
            <a:off x="10337225" y="4441294"/>
            <a:ext cx="2228100" cy="216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500" u="none" cap="none" strike="noStrike">
              <a:solidFill>
                <a:srgbClr val="434343"/>
              </a:solidFill>
              <a:latin typeface="Oswald"/>
              <a:ea typeface="Oswald"/>
              <a:cs typeface="Oswald"/>
              <a:sym typeface="Oswald"/>
            </a:endParaRPr>
          </a:p>
          <a:p>
            <a:pPr indent="0" lvl="0" marL="0" marR="0" rtl="0" algn="ctr">
              <a:lnSpc>
                <a:spcPct val="100000"/>
              </a:lnSpc>
              <a:spcBef>
                <a:spcPts val="0"/>
              </a:spcBef>
              <a:spcAft>
                <a:spcPts val="0"/>
              </a:spcAft>
              <a:buClr>
                <a:srgbClr val="000000"/>
              </a:buClr>
              <a:buSzPts val="2000"/>
              <a:buFont typeface="Arial"/>
              <a:buNone/>
            </a:pPr>
            <a:r>
              <a:rPr b="1" i="0" lang="en-US" sz="2500" u="none" cap="none" strike="noStrike">
                <a:solidFill>
                  <a:srgbClr val="434343"/>
                </a:solidFill>
                <a:latin typeface="Avenir"/>
                <a:ea typeface="Avenir"/>
                <a:cs typeface="Avenir"/>
                <a:sym typeface="Avenir"/>
              </a:rPr>
              <a:t>Comment ces attitudes affectent-elles les hommes?</a:t>
            </a:r>
            <a:endParaRPr b="0" i="0" sz="2500" u="none" cap="none" strike="noStrike">
              <a:solidFill>
                <a:srgbClr val="434343"/>
              </a:solidFill>
              <a:latin typeface="Avenir"/>
              <a:ea typeface="Avenir"/>
              <a:cs typeface="Avenir"/>
              <a:sym typeface="Aveni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C6CF"/>
        </a:solidFill>
      </p:bgPr>
    </p:bg>
    <p:spTree>
      <p:nvGrpSpPr>
        <p:cNvPr id="331" name="Shape 331"/>
        <p:cNvGrpSpPr/>
        <p:nvPr/>
      </p:nvGrpSpPr>
      <p:grpSpPr>
        <a:xfrm>
          <a:off x="0" y="0"/>
          <a:ext cx="0" cy="0"/>
          <a:chOff x="0" y="0"/>
          <a:chExt cx="0" cy="0"/>
        </a:xfrm>
      </p:grpSpPr>
      <p:sp>
        <p:nvSpPr>
          <p:cNvPr id="332" name="Google Shape;332;p20"/>
          <p:cNvSpPr/>
          <p:nvPr/>
        </p:nvSpPr>
        <p:spPr>
          <a:xfrm>
            <a:off x="-114300" y="-728836"/>
            <a:ext cx="4000764" cy="4000764"/>
          </a:xfrm>
          <a:custGeom>
            <a:rect b="b" l="l" r="r" t="t"/>
            <a:pathLst>
              <a:path extrusionOk="0" h="4000764" w="4000764">
                <a:moveTo>
                  <a:pt x="0" y="0"/>
                </a:moveTo>
                <a:lnTo>
                  <a:pt x="4000764" y="0"/>
                </a:lnTo>
                <a:lnTo>
                  <a:pt x="4000764" y="4000764"/>
                </a:lnTo>
                <a:lnTo>
                  <a:pt x="0" y="400076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3" name="Google Shape;333;p20"/>
          <p:cNvSpPr txBox="1"/>
          <p:nvPr/>
        </p:nvSpPr>
        <p:spPr>
          <a:xfrm>
            <a:off x="1612597" y="2491625"/>
            <a:ext cx="12440700" cy="1654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Retour en groupe sur chacune des questions</a:t>
            </a:r>
            <a:endParaRPr b="1" i="0" sz="4999" u="none" cap="none" strike="noStrike">
              <a:solidFill>
                <a:srgbClr val="1C1C1C"/>
              </a:solidFill>
              <a:latin typeface="Avenir"/>
              <a:ea typeface="Avenir"/>
              <a:cs typeface="Avenir"/>
              <a:sym typeface="Avenir"/>
            </a:endParaRPr>
          </a:p>
        </p:txBody>
      </p:sp>
      <p:sp>
        <p:nvSpPr>
          <p:cNvPr id="334" name="Google Shape;334;p20"/>
          <p:cNvSpPr txBox="1"/>
          <p:nvPr/>
        </p:nvSpPr>
        <p:spPr>
          <a:xfrm>
            <a:off x="1612603" y="4821026"/>
            <a:ext cx="8294700" cy="1522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600" u="none" cap="none" strike="noStrike">
                <a:solidFill>
                  <a:srgbClr val="F0F0F0"/>
                </a:solidFill>
                <a:latin typeface="Avenir"/>
                <a:ea typeface="Avenir"/>
                <a:cs typeface="Avenir"/>
                <a:sym typeface="Avenir"/>
              </a:rPr>
              <a:t>Partageons ensemble</a:t>
            </a:r>
            <a:endParaRPr b="0" i="0" sz="4600" u="none" cap="none" strike="noStrike">
              <a:solidFill>
                <a:srgbClr val="F0F0F0"/>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0" i="0" lang="en-US" sz="4600" u="none" cap="none" strike="noStrike">
                <a:solidFill>
                  <a:srgbClr val="F0F0F0"/>
                </a:solidFill>
                <a:latin typeface="Avenir"/>
                <a:ea typeface="Avenir"/>
                <a:cs typeface="Avenir"/>
                <a:sym typeface="Avenir"/>
              </a:rPr>
              <a:t>nos réflexions…</a:t>
            </a:r>
            <a:endParaRPr b="0" i="0" sz="4600" u="none" cap="none" strike="noStrike">
              <a:solidFill>
                <a:srgbClr val="F0F0F0"/>
              </a:solidFill>
              <a:latin typeface="Avenir"/>
              <a:ea typeface="Avenir"/>
              <a:cs typeface="Avenir"/>
              <a:sym typeface="Avenir"/>
            </a:endParaRPr>
          </a:p>
        </p:txBody>
      </p:sp>
      <p:pic>
        <p:nvPicPr>
          <p:cNvPr id="335" name="Google Shape;335;p20"/>
          <p:cNvPicPr preferRelativeResize="0"/>
          <p:nvPr/>
        </p:nvPicPr>
        <p:blipFill rotWithShape="1">
          <a:blip r:embed="rId4">
            <a:alphaModFix/>
          </a:blip>
          <a:srcRect b="0" l="0" r="0" t="0"/>
          <a:stretch/>
        </p:blipFill>
        <p:spPr>
          <a:xfrm>
            <a:off x="12926842" y="1727538"/>
            <a:ext cx="4562250" cy="68319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1"/>
          <p:cNvSpPr/>
          <p:nvPr/>
        </p:nvSpPr>
        <p:spPr>
          <a:xfrm>
            <a:off x="0" y="-239375"/>
            <a:ext cx="18288000" cy="105184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1" name="Google Shape;341;p21"/>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2" name="Google Shape;342;p21"/>
          <p:cNvSpPr txBox="1"/>
          <p:nvPr/>
        </p:nvSpPr>
        <p:spPr>
          <a:xfrm>
            <a:off x="1028700" y="1295400"/>
            <a:ext cx="13178700" cy="8619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Clr>
                <a:srgbClr val="000000"/>
              </a:buClr>
              <a:buSzPts val="5600"/>
              <a:buFont typeface="Arial"/>
              <a:buNone/>
            </a:pPr>
            <a:r>
              <a:rPr b="1" i="0" lang="en-US" sz="5600" u="none" cap="none" strike="noStrike">
                <a:solidFill>
                  <a:srgbClr val="1C1C1C"/>
                </a:solidFill>
                <a:latin typeface="Avenir"/>
                <a:ea typeface="Avenir"/>
                <a:cs typeface="Avenir"/>
                <a:sym typeface="Avenir"/>
              </a:rPr>
              <a:t>Conclusion: Changeons les choses</a:t>
            </a:r>
            <a:endParaRPr b="0" i="0" sz="5600" u="none" cap="none" strike="noStrike">
              <a:solidFill>
                <a:srgbClr val="000000"/>
              </a:solidFill>
              <a:latin typeface="Arial"/>
              <a:ea typeface="Arial"/>
              <a:cs typeface="Arial"/>
              <a:sym typeface="Arial"/>
            </a:endParaRPr>
          </a:p>
        </p:txBody>
      </p:sp>
      <p:sp>
        <p:nvSpPr>
          <p:cNvPr id="343" name="Google Shape;343;p21"/>
          <p:cNvSpPr txBox="1"/>
          <p:nvPr/>
        </p:nvSpPr>
        <p:spPr>
          <a:xfrm>
            <a:off x="1028700" y="3671375"/>
            <a:ext cx="13178700" cy="3955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3800" u="none" cap="none" strike="noStrike">
                <a:solidFill>
                  <a:srgbClr val="434343"/>
                </a:solidFill>
                <a:latin typeface="Avenir"/>
                <a:ea typeface="Avenir"/>
                <a:cs typeface="Avenir"/>
                <a:sym typeface="Avenir"/>
              </a:rPr>
              <a:t>Comment pouvons-nous remettre en question la culture du viol et établir des relations consensuelles et saines?</a:t>
            </a:r>
            <a:endParaRPr b="0" i="0" sz="38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1" i="0" sz="39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rPr b="1" i="0" lang="en-US" sz="3900" u="none" cap="none" strike="noStrike">
                <a:solidFill>
                  <a:schemeClr val="dk1"/>
                </a:solidFill>
                <a:latin typeface="Avenir"/>
                <a:ea typeface="Avenir"/>
                <a:cs typeface="Avenir"/>
                <a:sym typeface="Avenir"/>
              </a:rPr>
              <a:t>Développer la culture du consentement fait partie de la solution!</a:t>
            </a:r>
            <a:endParaRPr b="1" i="0" sz="3900" u="none" cap="none" strike="noStrike">
              <a:solidFill>
                <a:schemeClr val="dk1"/>
              </a:solidFill>
              <a:latin typeface="Avenir"/>
              <a:ea typeface="Avenir"/>
              <a:cs typeface="Avenir"/>
              <a:sym typeface="Avenir"/>
            </a:endParaRPr>
          </a:p>
          <a:p>
            <a:pPr indent="0" lvl="0" marL="0" marR="0" rtl="0" algn="l">
              <a:lnSpc>
                <a:spcPct val="160000"/>
              </a:lnSpc>
              <a:spcBef>
                <a:spcPts val="0"/>
              </a:spcBef>
              <a:spcAft>
                <a:spcPts val="0"/>
              </a:spcAft>
              <a:buClr>
                <a:srgbClr val="000000"/>
              </a:buClr>
              <a:buSzPts val="3500"/>
              <a:buFont typeface="Arial"/>
              <a:buNone/>
            </a:pPr>
            <a:r>
              <a:t/>
            </a:r>
            <a:endParaRPr b="0" i="0" sz="3500" u="none" cap="none" strike="noStrike">
              <a:solidFill>
                <a:srgbClr val="1C1C1C"/>
              </a:solidFill>
              <a:latin typeface="Avenir"/>
              <a:ea typeface="Avenir"/>
              <a:cs typeface="Avenir"/>
              <a:sym typeface="Avenir"/>
            </a:endParaRPr>
          </a:p>
        </p:txBody>
      </p:sp>
      <p:pic>
        <p:nvPicPr>
          <p:cNvPr id="344" name="Google Shape;344;p21"/>
          <p:cNvPicPr preferRelativeResize="0"/>
          <p:nvPr/>
        </p:nvPicPr>
        <p:blipFill rotWithShape="1">
          <a:blip r:embed="rId5">
            <a:alphaModFix/>
          </a:blip>
          <a:srcRect b="0" l="0" r="0" t="0"/>
          <a:stretch/>
        </p:blipFill>
        <p:spPr>
          <a:xfrm>
            <a:off x="13722972" y="5110029"/>
            <a:ext cx="4243650" cy="4693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grpSp>
        <p:nvGrpSpPr>
          <p:cNvPr id="349" name="Google Shape;349;p22"/>
          <p:cNvGrpSpPr/>
          <p:nvPr/>
        </p:nvGrpSpPr>
        <p:grpSpPr>
          <a:xfrm>
            <a:off x="-201706" y="2581730"/>
            <a:ext cx="18669000" cy="7906976"/>
            <a:chOff x="0" y="-38100"/>
            <a:chExt cx="4916938" cy="2082496"/>
          </a:xfrm>
        </p:grpSpPr>
        <p:sp>
          <p:nvSpPr>
            <p:cNvPr id="350" name="Google Shape;350;p22"/>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1" name="Google Shape;351;p22"/>
            <p:cNvSpPr txBox="1"/>
            <p:nvPr/>
          </p:nvSpPr>
          <p:spPr>
            <a:xfrm>
              <a:off x="0" y="-38100"/>
              <a:ext cx="4916938" cy="20824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2" name="Google Shape;352;p22"/>
          <p:cNvGrpSpPr/>
          <p:nvPr/>
        </p:nvGrpSpPr>
        <p:grpSpPr>
          <a:xfrm>
            <a:off x="-201706" y="-279132"/>
            <a:ext cx="18669000" cy="3275585"/>
            <a:chOff x="0" y="-38100"/>
            <a:chExt cx="4916938" cy="862705"/>
          </a:xfrm>
        </p:grpSpPr>
        <p:sp>
          <p:nvSpPr>
            <p:cNvPr id="353" name="Google Shape;353;p22"/>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C0C6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4" name="Google Shape;354;p22"/>
            <p:cNvSpPr txBox="1"/>
            <p:nvPr/>
          </p:nvSpPr>
          <p:spPr>
            <a:xfrm>
              <a:off x="0" y="-38100"/>
              <a:ext cx="4916938" cy="8627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55" name="Google Shape;355;p22"/>
          <p:cNvSpPr/>
          <p:nvPr/>
        </p:nvSpPr>
        <p:spPr>
          <a:xfrm>
            <a:off x="791213" y="592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6" name="Google Shape;356;p22"/>
          <p:cNvSpPr txBox="1"/>
          <p:nvPr/>
        </p:nvSpPr>
        <p:spPr>
          <a:xfrm>
            <a:off x="4494535" y="861078"/>
            <a:ext cx="9298800" cy="8619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Clr>
                <a:srgbClr val="000000"/>
              </a:buClr>
              <a:buSzPts val="5600"/>
              <a:buFont typeface="Arial"/>
              <a:buNone/>
            </a:pPr>
            <a:r>
              <a:rPr b="1" i="0" lang="en-US" sz="5600" u="none" cap="none" strike="noStrike">
                <a:solidFill>
                  <a:srgbClr val="1C1C1C"/>
                </a:solidFill>
                <a:latin typeface="Avenir"/>
                <a:ea typeface="Avenir"/>
                <a:cs typeface="Avenir"/>
                <a:sym typeface="Avenir"/>
              </a:rPr>
              <a:t>Clarifions les termes</a:t>
            </a:r>
            <a:endParaRPr b="0" i="0" sz="5600" u="none" cap="none" strike="noStrike">
              <a:solidFill>
                <a:srgbClr val="000000"/>
              </a:solidFill>
              <a:latin typeface="Arial"/>
              <a:ea typeface="Arial"/>
              <a:cs typeface="Arial"/>
              <a:sym typeface="Arial"/>
            </a:endParaRPr>
          </a:p>
        </p:txBody>
      </p:sp>
      <p:sp>
        <p:nvSpPr>
          <p:cNvPr id="357" name="Google Shape;357;p22"/>
          <p:cNvSpPr txBox="1"/>
          <p:nvPr/>
        </p:nvSpPr>
        <p:spPr>
          <a:xfrm>
            <a:off x="1027275" y="4083450"/>
            <a:ext cx="8637300" cy="43215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chemeClr val="dk1"/>
              </a:buClr>
              <a:buSzPts val="1100"/>
              <a:buFont typeface="Arial"/>
              <a:buNone/>
            </a:pPr>
            <a:r>
              <a:rPr b="0" i="0" lang="en-US" sz="3500" u="none" cap="none" strike="noStrike">
                <a:solidFill>
                  <a:srgbClr val="434343"/>
                </a:solidFill>
                <a:latin typeface="Avenir"/>
                <a:ea typeface="Avenir"/>
                <a:cs typeface="Avenir"/>
                <a:sym typeface="Avenir"/>
              </a:rPr>
              <a:t>La culture du consentement</a:t>
            </a:r>
            <a:endParaRPr b="0" i="0" sz="3500" u="none" cap="none" strike="noStrike">
              <a:solidFill>
                <a:srgbClr val="434343"/>
              </a:solidFill>
              <a:latin typeface="Avenir"/>
              <a:ea typeface="Avenir"/>
              <a:cs typeface="Avenir"/>
              <a:sym typeface="Avenir"/>
            </a:endParaRPr>
          </a:p>
          <a:p>
            <a:pPr indent="0" lvl="0" marL="0" marR="0" rtl="0" algn="r">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0" lvl="0" marL="0" marR="0" rtl="0" algn="r">
              <a:lnSpc>
                <a:spcPct val="115000"/>
              </a:lnSpc>
              <a:spcBef>
                <a:spcPts val="0"/>
              </a:spcBef>
              <a:spcAft>
                <a:spcPts val="0"/>
              </a:spcAft>
              <a:buClr>
                <a:schemeClr val="dk1"/>
              </a:buClr>
              <a:buSzPts val="1100"/>
              <a:buFont typeface="Arial"/>
              <a:buNone/>
            </a:pPr>
            <a:r>
              <a:rPr b="0" i="0" lang="en-US" sz="4500" u="none" cap="none" strike="noStrike">
                <a:solidFill>
                  <a:srgbClr val="000000"/>
                </a:solidFill>
                <a:latin typeface="Avenir"/>
                <a:ea typeface="Avenir"/>
                <a:cs typeface="Avenir"/>
                <a:sym typeface="Avenir"/>
              </a:rPr>
              <a:t>Une culture dans laquelle le consentement est normalisé et</a:t>
            </a:r>
            <a:endParaRPr b="0" i="0" sz="4500" u="none" cap="none" strike="noStrike">
              <a:solidFill>
                <a:srgbClr val="000000"/>
              </a:solidFill>
              <a:latin typeface="Avenir"/>
              <a:ea typeface="Avenir"/>
              <a:cs typeface="Avenir"/>
              <a:sym typeface="Avenir"/>
            </a:endParaRPr>
          </a:p>
          <a:p>
            <a:pPr indent="0" lvl="0" marL="0" marR="0" rtl="0" algn="r">
              <a:lnSpc>
                <a:spcPct val="115000"/>
              </a:lnSpc>
              <a:spcBef>
                <a:spcPts val="0"/>
              </a:spcBef>
              <a:spcAft>
                <a:spcPts val="0"/>
              </a:spcAft>
              <a:buClr>
                <a:srgbClr val="000000"/>
              </a:buClr>
              <a:buSzPts val="1100"/>
              <a:buFont typeface="Arial"/>
              <a:buNone/>
            </a:pPr>
            <a:r>
              <a:rPr b="0" i="0" lang="en-US" sz="4500" u="none" cap="none" strike="noStrike">
                <a:solidFill>
                  <a:srgbClr val="000000"/>
                </a:solidFill>
                <a:latin typeface="Avenir"/>
                <a:ea typeface="Avenir"/>
                <a:cs typeface="Avenir"/>
                <a:sym typeface="Avenir"/>
              </a:rPr>
              <a:t>la violence sexuelle est constamment remise en question </a:t>
            </a:r>
            <a:r>
              <a:rPr b="0" i="0" lang="en-US" sz="3500" u="none" cap="none" strike="noStrike">
                <a:solidFill>
                  <a:srgbClr val="1C1C1C"/>
                </a:solidFill>
                <a:latin typeface="Avenir"/>
                <a:ea typeface="Avenir"/>
                <a:cs typeface="Avenir"/>
                <a:sym typeface="Avenir"/>
              </a:rPr>
              <a:t> </a:t>
            </a:r>
            <a:endParaRPr b="0" i="0" sz="3500" u="none" cap="none" strike="noStrike">
              <a:solidFill>
                <a:srgbClr val="1C1C1C"/>
              </a:solidFill>
              <a:latin typeface="Avenir"/>
              <a:ea typeface="Avenir"/>
              <a:cs typeface="Avenir"/>
              <a:sym typeface="Avenir"/>
            </a:endParaRPr>
          </a:p>
        </p:txBody>
      </p:sp>
      <p:pic>
        <p:nvPicPr>
          <p:cNvPr id="358" name="Google Shape;358;p22"/>
          <p:cNvPicPr preferRelativeResize="0"/>
          <p:nvPr/>
        </p:nvPicPr>
        <p:blipFill rotWithShape="1">
          <a:blip r:embed="rId4">
            <a:alphaModFix/>
          </a:blip>
          <a:srcRect b="0" l="0" r="0" t="0"/>
          <a:stretch/>
        </p:blipFill>
        <p:spPr>
          <a:xfrm>
            <a:off x="10362075" y="4223922"/>
            <a:ext cx="6060850" cy="4040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grpSp>
        <p:nvGrpSpPr>
          <p:cNvPr id="363" name="Google Shape;363;p23"/>
          <p:cNvGrpSpPr/>
          <p:nvPr/>
        </p:nvGrpSpPr>
        <p:grpSpPr>
          <a:xfrm>
            <a:off x="0" y="-144661"/>
            <a:ext cx="5782235" cy="10431661"/>
            <a:chOff x="0" y="-38100"/>
            <a:chExt cx="1522893" cy="2747433"/>
          </a:xfrm>
        </p:grpSpPr>
        <p:sp>
          <p:nvSpPr>
            <p:cNvPr id="364" name="Google Shape;364;p23"/>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C0C6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5" name="Google Shape;365;p23"/>
            <p:cNvSpPr txBox="1"/>
            <p:nvPr/>
          </p:nvSpPr>
          <p:spPr>
            <a:xfrm>
              <a:off x="0" y="-38100"/>
              <a:ext cx="15228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66" name="Google Shape;366;p23"/>
          <p:cNvGrpSpPr/>
          <p:nvPr/>
        </p:nvGrpSpPr>
        <p:grpSpPr>
          <a:xfrm>
            <a:off x="5782235" y="-144661"/>
            <a:ext cx="12685059" cy="10431661"/>
            <a:chOff x="0" y="-38100"/>
            <a:chExt cx="3340921" cy="2747433"/>
          </a:xfrm>
        </p:grpSpPr>
        <p:sp>
          <p:nvSpPr>
            <p:cNvPr id="367" name="Google Shape;367;p23"/>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8" name="Google Shape;368;p23"/>
            <p:cNvSpPr txBox="1"/>
            <p:nvPr/>
          </p:nvSpPr>
          <p:spPr>
            <a:xfrm>
              <a:off x="0" y="-38100"/>
              <a:ext cx="334092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9" name="Google Shape;369;p23"/>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0" name="Google Shape;370;p23"/>
          <p:cNvSpPr txBox="1"/>
          <p:nvPr/>
        </p:nvSpPr>
        <p:spPr>
          <a:xfrm>
            <a:off x="697052" y="838200"/>
            <a:ext cx="4753500" cy="253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Un geste concret puissant!</a:t>
            </a:r>
            <a:endParaRPr b="1" i="0" sz="4999" u="none" cap="none" strike="noStrike">
              <a:solidFill>
                <a:srgbClr val="1C1C1C"/>
              </a:solidFill>
              <a:latin typeface="Avenir"/>
              <a:ea typeface="Avenir"/>
              <a:cs typeface="Avenir"/>
              <a:sym typeface="Avenir"/>
            </a:endParaRPr>
          </a:p>
        </p:txBody>
      </p:sp>
      <p:sp>
        <p:nvSpPr>
          <p:cNvPr id="371" name="Google Shape;371;p23"/>
          <p:cNvSpPr txBox="1"/>
          <p:nvPr/>
        </p:nvSpPr>
        <p:spPr>
          <a:xfrm>
            <a:off x="7085677" y="2013913"/>
            <a:ext cx="9810600" cy="6114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1C1C1C"/>
                </a:solidFill>
                <a:latin typeface="Avenir"/>
                <a:ea typeface="Avenir"/>
                <a:cs typeface="Avenir"/>
                <a:sym typeface="Avenir"/>
              </a:rPr>
              <a:t>Choisis un geste puissant que tu pourrais poser et qui aiderait à mettre fin à la culture du viol et à bâtir une culture fondée sur le consentement et les relations saines. </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0" i="0" lang="en-US" sz="3500" u="none" cap="none" strike="noStrike">
                <a:solidFill>
                  <a:srgbClr val="1C1C1C"/>
                </a:solidFill>
                <a:latin typeface="Avenir"/>
                <a:ea typeface="Avenir"/>
                <a:cs typeface="Avenir"/>
                <a:sym typeface="Avenir"/>
              </a:rPr>
              <a:t>Écris une phrase qui déclare ton engagement envers ce geste. Fixe comme objectif de poser ce geste un certain nombre de fois, puis suis l’évolution de ce nombre jusqu’à l’atteinte de ton but.  </a:t>
            </a:r>
            <a:endParaRPr b="0" i="0" sz="3500" u="none" cap="none" strike="noStrike">
              <a:solidFill>
                <a:srgbClr val="1C1C1C"/>
              </a:solidFill>
              <a:latin typeface="Avenir"/>
              <a:ea typeface="Avenir"/>
              <a:cs typeface="Avenir"/>
              <a:sym typeface="Avenir"/>
            </a:endParaRPr>
          </a:p>
        </p:txBody>
      </p:sp>
      <p:pic>
        <p:nvPicPr>
          <p:cNvPr id="372" name="Google Shape;372;p23"/>
          <p:cNvPicPr preferRelativeResize="0"/>
          <p:nvPr/>
        </p:nvPicPr>
        <p:blipFill rotWithShape="1">
          <a:blip r:embed="rId4">
            <a:alphaModFix/>
          </a:blip>
          <a:srcRect b="0" l="0" r="0" t="0"/>
          <a:stretch/>
        </p:blipFill>
        <p:spPr>
          <a:xfrm>
            <a:off x="313343" y="3754575"/>
            <a:ext cx="5164126" cy="51641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grpSp>
        <p:nvGrpSpPr>
          <p:cNvPr id="377" name="Google Shape;377;p25"/>
          <p:cNvGrpSpPr/>
          <p:nvPr/>
        </p:nvGrpSpPr>
        <p:grpSpPr>
          <a:xfrm>
            <a:off x="-239425" y="-144661"/>
            <a:ext cx="18706719" cy="10431661"/>
            <a:chOff x="0" y="-38100"/>
            <a:chExt cx="4926873" cy="2747433"/>
          </a:xfrm>
        </p:grpSpPr>
        <p:sp>
          <p:nvSpPr>
            <p:cNvPr id="378" name="Google Shape;378;p25"/>
            <p:cNvSpPr/>
            <p:nvPr/>
          </p:nvSpPr>
          <p:spPr>
            <a:xfrm>
              <a:off x="0" y="0"/>
              <a:ext cx="4926873" cy="2709333"/>
            </a:xfrm>
            <a:custGeom>
              <a:rect b="b" l="l" r="r" t="t"/>
              <a:pathLst>
                <a:path extrusionOk="0" h="2709333" w="4926873">
                  <a:moveTo>
                    <a:pt x="0" y="0"/>
                  </a:moveTo>
                  <a:lnTo>
                    <a:pt x="4926873" y="0"/>
                  </a:lnTo>
                  <a:lnTo>
                    <a:pt x="4926873"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9" name="Google Shape;379;p25"/>
            <p:cNvSpPr txBox="1"/>
            <p:nvPr/>
          </p:nvSpPr>
          <p:spPr>
            <a:xfrm>
              <a:off x="0" y="-38100"/>
              <a:ext cx="492687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0" name="Google Shape;380;p25"/>
          <p:cNvSpPr/>
          <p:nvPr/>
        </p:nvSpPr>
        <p:spPr>
          <a:xfrm>
            <a:off x="15822438" y="0"/>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1" name="Google Shape;381;p25"/>
          <p:cNvSpPr/>
          <p:nvPr/>
        </p:nvSpPr>
        <p:spPr>
          <a:xfrm>
            <a:off x="-239425" y="9367712"/>
            <a:ext cx="19420015" cy="1001994"/>
          </a:xfrm>
          <a:custGeom>
            <a:rect b="b" l="l" r="r" t="t"/>
            <a:pathLst>
              <a:path extrusionOk="0" h="1001994" w="19420015">
                <a:moveTo>
                  <a:pt x="0" y="0"/>
                </a:moveTo>
                <a:lnTo>
                  <a:pt x="19420015" y="0"/>
                </a:lnTo>
                <a:lnTo>
                  <a:pt x="19420015" y="1001995"/>
                </a:lnTo>
                <a:lnTo>
                  <a:pt x="0" y="1001995"/>
                </a:lnTo>
                <a:lnTo>
                  <a:pt x="0" y="0"/>
                </a:lnTo>
                <a:close/>
              </a:path>
            </a:pathLst>
          </a:custGeom>
          <a:blipFill rotWithShape="1">
            <a:blip r:embed="rId4">
              <a:alphaModFix/>
            </a:blip>
            <a:stretch>
              <a:fillRect b="-23350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2" name="Google Shape;382;p25"/>
          <p:cNvSpPr txBox="1"/>
          <p:nvPr/>
        </p:nvSpPr>
        <p:spPr>
          <a:xfrm>
            <a:off x="767827" y="612448"/>
            <a:ext cx="9349200" cy="86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Avertissement et soutien</a:t>
            </a:r>
            <a:endParaRPr b="1" i="0" sz="5600" u="none" cap="none" strike="noStrike">
              <a:solidFill>
                <a:srgbClr val="1C1C1C"/>
              </a:solidFill>
              <a:latin typeface="Avenir"/>
              <a:ea typeface="Avenir"/>
              <a:cs typeface="Avenir"/>
              <a:sym typeface="Avenir"/>
            </a:endParaRPr>
          </a:p>
        </p:txBody>
      </p:sp>
      <p:sp>
        <p:nvSpPr>
          <p:cNvPr id="383" name="Google Shape;383;p25"/>
          <p:cNvSpPr txBox="1"/>
          <p:nvPr/>
        </p:nvSpPr>
        <p:spPr>
          <a:xfrm>
            <a:off x="-360683" y="1773759"/>
            <a:ext cx="9088500" cy="6156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Clr>
                <a:srgbClr val="000000"/>
              </a:buClr>
              <a:buSzPts val="4000"/>
              <a:buFont typeface="Arial"/>
              <a:buNone/>
            </a:pPr>
            <a:r>
              <a:rPr b="0" i="0" lang="en-US" sz="4000" u="none" cap="none" strike="noStrike">
                <a:solidFill>
                  <a:srgbClr val="1C1C1C"/>
                </a:solidFill>
                <a:latin typeface="Avenir"/>
                <a:ea typeface="Avenir"/>
                <a:cs typeface="Avenir"/>
                <a:sym typeface="Avenir"/>
              </a:rPr>
              <a:t>Faisons une entente de classe!</a:t>
            </a:r>
            <a:endParaRPr b="0" i="0" sz="1400" u="none" cap="none" strike="noStrike">
              <a:solidFill>
                <a:srgbClr val="000000"/>
              </a:solidFill>
              <a:latin typeface="Arial"/>
              <a:ea typeface="Arial"/>
              <a:cs typeface="Arial"/>
              <a:sym typeface="Arial"/>
            </a:endParaRPr>
          </a:p>
        </p:txBody>
      </p:sp>
      <p:sp>
        <p:nvSpPr>
          <p:cNvPr id="384" name="Google Shape;384;p25"/>
          <p:cNvSpPr txBox="1"/>
          <p:nvPr/>
        </p:nvSpPr>
        <p:spPr>
          <a:xfrm>
            <a:off x="1118550" y="3000000"/>
            <a:ext cx="15176400" cy="6500700"/>
          </a:xfrm>
          <a:prstGeom prst="rect">
            <a:avLst/>
          </a:prstGeom>
          <a:noFill/>
          <a:ln>
            <a:noFill/>
          </a:ln>
        </p:spPr>
        <p:txBody>
          <a:bodyPr anchorCtr="0" anchor="t" bIns="45675" lIns="45675" spcFirstLastPara="1" rIns="45675" wrap="square" tIns="45675">
            <a:spAutoFit/>
          </a:bodyPr>
          <a:lstStyle/>
          <a:p>
            <a:pPr indent="0" lvl="1" marL="0" marR="0" rtl="0" algn="l">
              <a:lnSpc>
                <a:spcPct val="100000"/>
              </a:lnSpc>
              <a:spcBef>
                <a:spcPts val="0"/>
              </a:spcBef>
              <a:spcAft>
                <a:spcPts val="0"/>
              </a:spcAft>
              <a:buClr>
                <a:srgbClr val="387966"/>
              </a:buClr>
              <a:buSzPts val="2400"/>
              <a:buFont typeface="Oswald"/>
              <a:buNone/>
            </a:pPr>
            <a:r>
              <a:rPr b="1" i="0" lang="en-US" sz="2600" u="none" cap="none" strike="noStrike">
                <a:solidFill>
                  <a:srgbClr val="636882"/>
                </a:solidFill>
                <a:latin typeface="Avenir"/>
                <a:ea typeface="Avenir"/>
                <a:cs typeface="Avenir"/>
                <a:sym typeface="Avenir"/>
                <a:extLst>
                  <a:ext uri="http://customooxmlschemas.google.com/">
                    <go:slidesCustomData xmlns:go="http://customooxmlschemas.google.com/" textRoundtripDataId="0"/>
                  </a:ext>
                </a:extLst>
              </a:rPr>
              <a:t>Ressources en milieu scolaire :</a:t>
            </a:r>
            <a:endParaRPr b="1" i="0" sz="1800" u="none" cap="none" strike="noStrike">
              <a:solidFill>
                <a:srgbClr val="636882"/>
              </a:solidFill>
              <a:latin typeface="Avenir"/>
              <a:ea typeface="Avenir"/>
              <a:cs typeface="Avenir"/>
              <a:sym typeface="Avenir"/>
            </a:endParaRPr>
          </a:p>
          <a:p>
            <a:pPr indent="457200" lvl="1" marL="0" marR="0" rtl="0" algn="l">
              <a:lnSpc>
                <a:spcPct val="100000"/>
              </a:lnSpc>
              <a:spcBef>
                <a:spcPts val="0"/>
              </a:spcBef>
              <a:spcAft>
                <a:spcPts val="0"/>
              </a:spcAft>
              <a:buClr>
                <a:srgbClr val="387966"/>
              </a:buClr>
              <a:buSzPts val="1400"/>
              <a:buFont typeface="Oswald"/>
              <a:buNone/>
            </a:pPr>
            <a:r>
              <a:t/>
            </a:r>
            <a:endParaRPr b="1" i="0" sz="1800" u="none" cap="none" strike="noStrike">
              <a:solidFill>
                <a:srgbClr val="636882"/>
              </a:solidFill>
              <a:latin typeface="Avenir"/>
              <a:ea typeface="Avenir"/>
              <a:cs typeface="Avenir"/>
              <a:sym typeface="Avenir"/>
            </a:endParaRPr>
          </a:p>
          <a:p>
            <a:pPr indent="457200" lvl="1" marL="0" marR="0" rtl="0" algn="l">
              <a:lnSpc>
                <a:spcPct val="100000"/>
              </a:lnSpc>
              <a:spcBef>
                <a:spcPts val="0"/>
              </a:spcBef>
              <a:spcAft>
                <a:spcPts val="0"/>
              </a:spcAft>
              <a:buClr>
                <a:srgbClr val="387966"/>
              </a:buClr>
              <a:buSzPts val="1400"/>
              <a:buFont typeface="Oswald"/>
              <a:buNone/>
            </a:pPr>
            <a:r>
              <a:t/>
            </a:r>
            <a:endParaRPr b="1" i="0" sz="1800" u="none" cap="none" strike="noStrike">
              <a:solidFill>
                <a:srgbClr val="636882"/>
              </a:solidFill>
              <a:latin typeface="Avenir"/>
              <a:ea typeface="Avenir"/>
              <a:cs typeface="Avenir"/>
              <a:sym typeface="Avenir"/>
            </a:endParaRPr>
          </a:p>
          <a:p>
            <a:pPr indent="0" lvl="1" marL="0" marR="0" rtl="0" algn="l">
              <a:lnSpc>
                <a:spcPct val="100000"/>
              </a:lnSpc>
              <a:spcBef>
                <a:spcPts val="0"/>
              </a:spcBef>
              <a:spcAft>
                <a:spcPts val="0"/>
              </a:spcAft>
              <a:buClr>
                <a:srgbClr val="387966"/>
              </a:buClr>
              <a:buSzPts val="2400"/>
              <a:buFont typeface="Oswald"/>
              <a:buNone/>
            </a:pPr>
            <a:r>
              <a:rPr b="1" i="0" lang="en-US" sz="2600" u="none" cap="none" strike="noStrike">
                <a:solidFill>
                  <a:srgbClr val="636882"/>
                </a:solidFill>
                <a:latin typeface="Avenir"/>
                <a:ea typeface="Avenir"/>
                <a:cs typeface="Avenir"/>
                <a:sym typeface="Avenir"/>
              </a:rPr>
              <a:t>Ressources au Québec:</a:t>
            </a:r>
            <a:endParaRPr b="1" i="0" sz="2600" u="none" cap="none" strike="noStrike">
              <a:solidFill>
                <a:srgbClr val="636882"/>
              </a:solidFill>
              <a:latin typeface="Avenir"/>
              <a:ea typeface="Avenir"/>
              <a:cs typeface="Avenir"/>
              <a:sym typeface="Avenir"/>
            </a:endParaRPr>
          </a:p>
          <a:p>
            <a:pPr indent="0" lvl="1" marL="285750" marR="0" rtl="0" algn="l">
              <a:lnSpc>
                <a:spcPct val="100000"/>
              </a:lnSpc>
              <a:spcBef>
                <a:spcPts val="0"/>
              </a:spcBef>
              <a:spcAft>
                <a:spcPts val="0"/>
              </a:spcAft>
              <a:buClr>
                <a:srgbClr val="387966"/>
              </a:buClr>
              <a:buSzPts val="2400"/>
              <a:buFont typeface="Oswald"/>
              <a:buNone/>
            </a:pPr>
            <a:r>
              <a:rPr b="0" i="0" lang="en-US" sz="2200" u="sng" cap="none" strike="noStrike">
                <a:solidFill>
                  <a:srgbClr val="636882"/>
                </a:solidFill>
                <a:latin typeface="Avenir"/>
                <a:ea typeface="Avenir"/>
                <a:cs typeface="Avenir"/>
                <a:sym typeface="Avenir"/>
                <a:hlinkClick r:id="rId5">
                  <a:extLst>
                    <a:ext uri="{A12FA001-AC4F-418D-AE19-62706E023703}">
                      <ahyp:hlinkClr val="tx"/>
                    </a:ext>
                  </a:extLst>
                </a:hlinkClick>
              </a:rPr>
              <a:t>https://jeunessejecoute.ca/</a:t>
            </a:r>
            <a:endParaRPr b="0" i="0" sz="2200" u="none" cap="none" strike="noStrike">
              <a:solidFill>
                <a:srgbClr val="636882"/>
              </a:solidFill>
              <a:latin typeface="Avenir"/>
              <a:ea typeface="Avenir"/>
              <a:cs typeface="Avenir"/>
              <a:sym typeface="Avenir"/>
            </a:endParaRPr>
          </a:p>
          <a:p>
            <a:pPr indent="0" lvl="1" marL="0" marR="0" rtl="0" algn="l">
              <a:lnSpc>
                <a:spcPct val="100000"/>
              </a:lnSpc>
              <a:spcBef>
                <a:spcPts val="0"/>
              </a:spcBef>
              <a:spcAft>
                <a:spcPts val="0"/>
              </a:spcAft>
              <a:buClr>
                <a:srgbClr val="387966"/>
              </a:buClr>
              <a:buSzPts val="2400"/>
              <a:buFont typeface="Oswald"/>
              <a:buNone/>
            </a:pPr>
            <a:r>
              <a:t/>
            </a:r>
            <a:endParaRPr b="0" i="0" sz="2200" u="none" cap="none" strike="noStrike">
              <a:solidFill>
                <a:srgbClr val="000000"/>
              </a:solidFill>
              <a:latin typeface="Avenir"/>
              <a:ea typeface="Avenir"/>
              <a:cs typeface="Avenir"/>
              <a:sym typeface="Avenir"/>
            </a:endParaRPr>
          </a:p>
          <a:p>
            <a:pPr indent="0" lvl="1" marL="285750" marR="0" rtl="0" algn="l">
              <a:lnSpc>
                <a:spcPct val="100000"/>
              </a:lnSpc>
              <a:spcBef>
                <a:spcPts val="0"/>
              </a:spcBef>
              <a:spcAft>
                <a:spcPts val="0"/>
              </a:spcAft>
              <a:buClr>
                <a:srgbClr val="387966"/>
              </a:buClr>
              <a:buSzPts val="2400"/>
              <a:buFont typeface="Oswald"/>
              <a:buNone/>
            </a:pPr>
            <a:r>
              <a:rPr b="0" i="0" lang="en-US" sz="2200" u="none" cap="none" strike="noStrike">
                <a:solidFill>
                  <a:srgbClr val="636882"/>
                </a:solidFill>
                <a:latin typeface="Avenir"/>
                <a:ea typeface="Avenir"/>
                <a:cs typeface="Avenir"/>
                <a:sym typeface="Avenir"/>
              </a:rPr>
              <a:t>Liste des ressources par région du Québec:</a:t>
            </a:r>
            <a:endParaRPr b="0" i="0" sz="2200" u="none" cap="none" strike="noStrike">
              <a:solidFill>
                <a:srgbClr val="636882"/>
              </a:solidFill>
              <a:latin typeface="Avenir"/>
              <a:ea typeface="Avenir"/>
              <a:cs typeface="Avenir"/>
              <a:sym typeface="Avenir"/>
            </a:endParaRPr>
          </a:p>
          <a:p>
            <a:pPr indent="0" lvl="1" marL="285750" marR="0" rtl="0" algn="l">
              <a:lnSpc>
                <a:spcPct val="100000"/>
              </a:lnSpc>
              <a:spcBef>
                <a:spcPts val="0"/>
              </a:spcBef>
              <a:spcAft>
                <a:spcPts val="0"/>
              </a:spcAft>
              <a:buClr>
                <a:srgbClr val="387966"/>
              </a:buClr>
              <a:buSzPts val="2400"/>
              <a:buFont typeface="Oswald"/>
              <a:buNone/>
            </a:pPr>
            <a:r>
              <a:rPr b="0" i="0" lang="en-US" sz="2200" u="sng" cap="none" strike="noStrike">
                <a:solidFill>
                  <a:srgbClr val="636882"/>
                </a:solidFill>
                <a:latin typeface="Avenir"/>
                <a:ea typeface="Avenir"/>
                <a:cs typeface="Avenir"/>
                <a:sym typeface="Avenir"/>
                <a:hlinkClick r:id="rId6">
                  <a:extLst>
                    <a:ext uri="{A12FA001-AC4F-418D-AE19-62706E023703}">
                      <ahyp:hlinkClr val="tx"/>
                    </a:ext>
                  </a:extLst>
                </a:hlinkClick>
              </a:rPr>
              <a:t>https://www.quebec.ca/famille-et-soutien-aux-personnes/violences/agression-sexuelle-aide-ressources/organismes-d-aide-aux-victimes</a:t>
            </a:r>
            <a:endParaRPr b="0" i="0" sz="2200" u="none" cap="none" strike="noStrike">
              <a:solidFill>
                <a:srgbClr val="636882"/>
              </a:solidFill>
              <a:latin typeface="Avenir"/>
              <a:ea typeface="Avenir"/>
              <a:cs typeface="Avenir"/>
              <a:sym typeface="Avenir"/>
            </a:endParaRPr>
          </a:p>
          <a:p>
            <a:pPr indent="0" lvl="1" marL="0" marR="0" rtl="0" algn="l">
              <a:lnSpc>
                <a:spcPct val="100000"/>
              </a:lnSpc>
              <a:spcBef>
                <a:spcPts val="0"/>
              </a:spcBef>
              <a:spcAft>
                <a:spcPts val="0"/>
              </a:spcAft>
              <a:buClr>
                <a:srgbClr val="387966"/>
              </a:buClr>
              <a:buSzPts val="2400"/>
              <a:buFont typeface="Oswald"/>
              <a:buNone/>
            </a:pPr>
            <a:r>
              <a:t/>
            </a:r>
            <a:endParaRPr b="0" i="0" sz="2200" u="none" cap="none" strike="noStrike">
              <a:solidFill>
                <a:srgbClr val="000000"/>
              </a:solidFill>
              <a:latin typeface="Avenir"/>
              <a:ea typeface="Avenir"/>
              <a:cs typeface="Avenir"/>
              <a:sym typeface="Avenir"/>
            </a:endParaRPr>
          </a:p>
          <a:p>
            <a:pPr indent="0" lvl="1" marL="285750" marR="0" rtl="0" algn="l">
              <a:lnSpc>
                <a:spcPct val="100000"/>
              </a:lnSpc>
              <a:spcBef>
                <a:spcPts val="0"/>
              </a:spcBef>
              <a:spcAft>
                <a:spcPts val="0"/>
              </a:spcAft>
              <a:buClr>
                <a:srgbClr val="434343"/>
              </a:buClr>
              <a:buSzPts val="2400"/>
              <a:buFont typeface="Oswald"/>
              <a:buNone/>
            </a:pPr>
            <a:r>
              <a:rPr b="1" i="0" lang="en-US" sz="2200" u="none" cap="none" strike="noStrike">
                <a:solidFill>
                  <a:srgbClr val="434343"/>
                </a:solidFill>
                <a:latin typeface="Avenir"/>
                <a:ea typeface="Avenir"/>
                <a:cs typeface="Avenir"/>
                <a:sym typeface="Avenir"/>
              </a:rPr>
              <a:t>Ligne d’urgence canadienne contre la traite des personnes </a:t>
            </a:r>
            <a:endParaRPr b="1" i="0" sz="2200" u="none" cap="none" strike="noStrike">
              <a:solidFill>
                <a:srgbClr val="000000"/>
              </a:solidFill>
              <a:latin typeface="Avenir"/>
              <a:ea typeface="Avenir"/>
              <a:cs typeface="Avenir"/>
              <a:sym typeface="Avenir"/>
            </a:endParaRPr>
          </a:p>
          <a:p>
            <a:pPr indent="0" lvl="1" marL="285750" marR="0" rtl="0" algn="l">
              <a:lnSpc>
                <a:spcPct val="100000"/>
              </a:lnSpc>
              <a:spcBef>
                <a:spcPts val="0"/>
              </a:spcBef>
              <a:spcAft>
                <a:spcPts val="0"/>
              </a:spcAft>
              <a:buClr>
                <a:srgbClr val="0097A7"/>
              </a:buClr>
              <a:buSzPts val="2400"/>
              <a:buFont typeface="Oswald"/>
              <a:buNone/>
            </a:pPr>
            <a:r>
              <a:rPr b="0" i="0" lang="en-US" sz="2200" u="sng" cap="none" strike="noStrike">
                <a:solidFill>
                  <a:srgbClr val="0000FF"/>
                </a:solidFill>
                <a:latin typeface="Avenir"/>
                <a:ea typeface="Avenir"/>
                <a:cs typeface="Avenir"/>
                <a:sym typeface="Avenir"/>
                <a:hlinkClick r:id="rId7">
                  <a:extLst>
                    <a:ext uri="{A12FA001-AC4F-418D-AE19-62706E023703}">
                      <ahyp:hlinkClr val="tx"/>
                    </a:ext>
                  </a:extLst>
                </a:hlinkClick>
              </a:rPr>
              <a:t>canadianhumantraffickinghotline.ca/fr/</a:t>
            </a:r>
            <a:endParaRPr b="0" i="0" sz="2200" u="none" cap="none" strike="noStrike">
              <a:solidFill>
                <a:srgbClr val="0000FF"/>
              </a:solidFill>
              <a:latin typeface="Avenir"/>
              <a:ea typeface="Avenir"/>
              <a:cs typeface="Avenir"/>
              <a:sym typeface="Avenir"/>
            </a:endParaRPr>
          </a:p>
          <a:p>
            <a:pPr indent="0" lvl="1" marL="285750" marR="0" rtl="0" algn="l">
              <a:lnSpc>
                <a:spcPct val="100000"/>
              </a:lnSpc>
              <a:spcBef>
                <a:spcPts val="0"/>
              </a:spcBef>
              <a:spcAft>
                <a:spcPts val="0"/>
              </a:spcAft>
              <a:buClr>
                <a:srgbClr val="434343"/>
              </a:buClr>
              <a:buSzPts val="2400"/>
              <a:buFont typeface="Oswald"/>
              <a:buNone/>
            </a:pPr>
            <a:r>
              <a:rPr b="0" i="0" lang="en-US" sz="2200" u="none" cap="none" strike="noStrike">
                <a:solidFill>
                  <a:srgbClr val="434343"/>
                </a:solidFill>
                <a:latin typeface="Avenir"/>
                <a:ea typeface="Avenir"/>
                <a:cs typeface="Avenir"/>
                <a:sym typeface="Avenir"/>
              </a:rPr>
              <a:t>ENG/FR</a:t>
            </a:r>
            <a:r>
              <a:rPr b="0" i="0" lang="en-US" sz="2200" u="none" cap="none" strike="noStrike">
                <a:solidFill>
                  <a:srgbClr val="000000"/>
                </a:solidFill>
                <a:latin typeface="Avenir"/>
                <a:ea typeface="Avenir"/>
                <a:cs typeface="Avenir"/>
                <a:sym typeface="Avenir"/>
              </a:rPr>
              <a:t> - </a:t>
            </a:r>
            <a:r>
              <a:rPr b="0" i="0" lang="en-US" sz="2200" u="none" cap="none" strike="noStrike">
                <a:solidFill>
                  <a:srgbClr val="434343"/>
                </a:solidFill>
                <a:latin typeface="Avenir"/>
                <a:ea typeface="Avenir"/>
                <a:cs typeface="Avenir"/>
                <a:sym typeface="Avenir"/>
              </a:rPr>
              <a:t>Clavardage en ligne disponible </a:t>
            </a:r>
            <a:endParaRPr b="0" i="0" sz="2200" u="none" cap="none" strike="noStrike">
              <a:solidFill>
                <a:srgbClr val="434343"/>
              </a:solidFill>
              <a:latin typeface="Avenir"/>
              <a:ea typeface="Avenir"/>
              <a:cs typeface="Avenir"/>
              <a:sym typeface="Avenir"/>
            </a:endParaRPr>
          </a:p>
          <a:p>
            <a:pPr indent="0" lvl="1" marL="285750" marR="0" rtl="0" algn="l">
              <a:lnSpc>
                <a:spcPct val="100000"/>
              </a:lnSpc>
              <a:spcBef>
                <a:spcPts val="0"/>
              </a:spcBef>
              <a:spcAft>
                <a:spcPts val="0"/>
              </a:spcAft>
              <a:buClr>
                <a:srgbClr val="434343"/>
              </a:buClr>
              <a:buSzPts val="2400"/>
              <a:buFont typeface="Oswald"/>
              <a:buNone/>
            </a:pPr>
            <a:r>
              <a:t/>
            </a:r>
            <a:endParaRPr b="0" i="0" sz="2200" u="none" cap="none" strike="noStrike">
              <a:solidFill>
                <a:srgbClr val="434343"/>
              </a:solidFill>
              <a:latin typeface="Avenir"/>
              <a:ea typeface="Avenir"/>
              <a:cs typeface="Avenir"/>
              <a:sym typeface="Avenir"/>
            </a:endParaRPr>
          </a:p>
          <a:p>
            <a:pPr indent="0" lvl="1" marL="285750" marR="0" rtl="0" algn="l">
              <a:lnSpc>
                <a:spcPct val="100000"/>
              </a:lnSpc>
              <a:spcBef>
                <a:spcPts val="0"/>
              </a:spcBef>
              <a:spcAft>
                <a:spcPts val="0"/>
              </a:spcAft>
              <a:buClr>
                <a:srgbClr val="434343"/>
              </a:buClr>
              <a:buSzPts val="2400"/>
              <a:buFont typeface="Oswald"/>
              <a:buNone/>
            </a:pPr>
            <a:r>
              <a:rPr b="1" i="0" lang="en-US" sz="2200" u="none" cap="none" strike="noStrike">
                <a:solidFill>
                  <a:srgbClr val="434343"/>
                </a:solidFill>
                <a:latin typeface="Avenir"/>
                <a:ea typeface="Avenir"/>
                <a:cs typeface="Avenir"/>
                <a:sym typeface="Avenir"/>
              </a:rPr>
              <a:t>Ligne d’écoute d’espoir pour le mieux-être</a:t>
            </a:r>
            <a:endParaRPr b="1" i="0" sz="2200" u="none" cap="none" strike="noStrike">
              <a:solidFill>
                <a:srgbClr val="434343"/>
              </a:solidFill>
              <a:latin typeface="Avenir"/>
              <a:ea typeface="Avenir"/>
              <a:cs typeface="Avenir"/>
              <a:sym typeface="Avenir"/>
            </a:endParaRPr>
          </a:p>
          <a:p>
            <a:pPr indent="0" lvl="1" marL="285750" marR="0" rtl="0" algn="l">
              <a:lnSpc>
                <a:spcPct val="100000"/>
              </a:lnSpc>
              <a:spcBef>
                <a:spcPts val="0"/>
              </a:spcBef>
              <a:spcAft>
                <a:spcPts val="0"/>
              </a:spcAft>
              <a:buClr>
                <a:srgbClr val="434343"/>
              </a:buClr>
              <a:buSzPts val="2400"/>
              <a:buFont typeface="Oswald"/>
              <a:buNone/>
            </a:pPr>
            <a:r>
              <a:rPr b="0" i="0" lang="en-US" sz="2200" u="sng" cap="none" strike="noStrike">
                <a:solidFill>
                  <a:srgbClr val="0000FF"/>
                </a:solidFill>
                <a:latin typeface="Avenir"/>
                <a:ea typeface="Avenir"/>
                <a:cs typeface="Avenir"/>
                <a:sym typeface="Avenir"/>
                <a:hlinkClick r:id="rId8">
                  <a:extLst>
                    <a:ext uri="{A12FA001-AC4F-418D-AE19-62706E023703}">
                      <ahyp:hlinkClr val="tx"/>
                    </a:ext>
                  </a:extLst>
                </a:hlinkClick>
              </a:rPr>
              <a:t>espoirpourlemieuxetre.ca</a:t>
            </a:r>
            <a:r>
              <a:rPr b="0" i="0" lang="en-US" sz="2200" u="sng" cap="none" strike="noStrike">
                <a:solidFill>
                  <a:srgbClr val="0000FF"/>
                </a:solidFill>
                <a:latin typeface="Avenir"/>
                <a:ea typeface="Avenir"/>
                <a:cs typeface="Avenir"/>
                <a:sym typeface="Avenir"/>
              </a:rPr>
              <a:t> </a:t>
            </a:r>
            <a:endParaRPr b="0" i="0" sz="2200" u="sng" cap="none" strike="noStrike">
              <a:solidFill>
                <a:srgbClr val="0000FF"/>
              </a:solidFill>
              <a:latin typeface="Avenir"/>
              <a:ea typeface="Avenir"/>
              <a:cs typeface="Avenir"/>
              <a:sym typeface="Avenir"/>
            </a:endParaRPr>
          </a:p>
          <a:p>
            <a:pPr indent="0" lvl="1" marL="285750" marR="0" rtl="0" algn="l">
              <a:lnSpc>
                <a:spcPct val="100000"/>
              </a:lnSpc>
              <a:spcBef>
                <a:spcPts val="0"/>
              </a:spcBef>
              <a:spcAft>
                <a:spcPts val="0"/>
              </a:spcAft>
              <a:buClr>
                <a:srgbClr val="434343"/>
              </a:buClr>
              <a:buSzPts val="2400"/>
              <a:buFont typeface="Oswald"/>
              <a:buNone/>
            </a:pPr>
            <a:r>
              <a:rPr b="0" i="0" lang="en-US" sz="2200" u="none" cap="none" strike="noStrike">
                <a:solidFill>
                  <a:srgbClr val="434343"/>
                </a:solidFill>
                <a:latin typeface="Avenir"/>
                <a:ea typeface="Avenir"/>
                <a:cs typeface="Avenir"/>
                <a:sym typeface="Avenir"/>
              </a:rPr>
              <a:t>Apporte une aide immédiate à tous les peuples autochtones du Canada. ENG/FR</a:t>
            </a:r>
            <a:r>
              <a:rPr b="0" i="0" lang="en-US" sz="2200" u="none" cap="none" strike="noStrike">
                <a:solidFill>
                  <a:srgbClr val="000000"/>
                </a:solidFill>
                <a:latin typeface="Avenir"/>
                <a:ea typeface="Avenir"/>
                <a:cs typeface="Avenir"/>
                <a:sym typeface="Avenir"/>
              </a:rPr>
              <a:t> - </a:t>
            </a:r>
            <a:r>
              <a:rPr b="0" i="0" lang="en-US" sz="2200" u="none" cap="none" strike="noStrike">
                <a:solidFill>
                  <a:srgbClr val="434343"/>
                </a:solidFill>
                <a:latin typeface="Avenir"/>
                <a:ea typeface="Avenir"/>
                <a:cs typeface="Avenir"/>
                <a:sym typeface="Avenir"/>
              </a:rPr>
              <a:t>Clavardage en ligne disponible </a:t>
            </a:r>
            <a:endParaRPr b="0" i="0" sz="2200" u="sng" cap="none" strike="noStrike">
              <a:solidFill>
                <a:srgbClr val="0000FF"/>
              </a:solidFill>
              <a:latin typeface="Avenir"/>
              <a:ea typeface="Avenir"/>
              <a:cs typeface="Avenir"/>
              <a:sym typeface="Avenir"/>
            </a:endParaRPr>
          </a:p>
          <a:p>
            <a:pPr indent="476250" lvl="1" marL="133350" marR="0" rtl="0" algn="l">
              <a:lnSpc>
                <a:spcPct val="100000"/>
              </a:lnSpc>
              <a:spcBef>
                <a:spcPts val="0"/>
              </a:spcBef>
              <a:spcAft>
                <a:spcPts val="0"/>
              </a:spcAft>
              <a:buClr>
                <a:srgbClr val="434343"/>
              </a:buClr>
              <a:buSzPts val="1400"/>
              <a:buFont typeface="Oswald"/>
              <a:buNone/>
            </a:pPr>
            <a:r>
              <a:t/>
            </a:r>
            <a:endParaRPr b="0" i="0" sz="1700" u="none" cap="none" strike="noStrike">
              <a:solidFill>
                <a:srgbClr val="000000"/>
              </a:solidFill>
              <a:latin typeface="Avenir"/>
              <a:ea typeface="Avenir"/>
              <a:cs typeface="Avenir"/>
              <a:sym typeface="Avenir"/>
            </a:endParaRPr>
          </a:p>
          <a:p>
            <a:pPr indent="476250" lvl="1" marL="133350" marR="0" rtl="0" algn="l">
              <a:lnSpc>
                <a:spcPct val="100000"/>
              </a:lnSpc>
              <a:spcBef>
                <a:spcPts val="1600"/>
              </a:spcBef>
              <a:spcAft>
                <a:spcPts val="0"/>
              </a:spcAft>
              <a:buClr>
                <a:srgbClr val="434343"/>
              </a:buClr>
              <a:buSzPts val="1400"/>
              <a:buFont typeface="Oswald"/>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C6CF"/>
        </a:solidFill>
      </p:bgPr>
    </p:bg>
    <p:spTree>
      <p:nvGrpSpPr>
        <p:cNvPr id="389" name="Shape 389"/>
        <p:cNvGrpSpPr/>
        <p:nvPr/>
      </p:nvGrpSpPr>
      <p:grpSpPr>
        <a:xfrm>
          <a:off x="0" y="0"/>
          <a:ext cx="0" cy="0"/>
          <a:chOff x="0" y="0"/>
          <a:chExt cx="0" cy="0"/>
        </a:xfrm>
      </p:grpSpPr>
      <p:sp>
        <p:nvSpPr>
          <p:cNvPr id="390" name="Google Shape;390;g2706c1aeb52_1_98"/>
          <p:cNvSpPr/>
          <p:nvPr/>
        </p:nvSpPr>
        <p:spPr>
          <a:xfrm>
            <a:off x="15621000" y="0"/>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1" name="Google Shape;391;g2706c1aeb52_1_98"/>
          <p:cNvSpPr txBox="1"/>
          <p:nvPr/>
        </p:nvSpPr>
        <p:spPr>
          <a:xfrm>
            <a:off x="2295433" y="758710"/>
            <a:ext cx="13697100" cy="2739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chemeClr val="dk1"/>
              </a:buClr>
              <a:buSzPts val="1100"/>
              <a:buFont typeface="Arial"/>
              <a:buNone/>
            </a:pPr>
            <a:r>
              <a:rPr b="1" i="0" lang="en-US" sz="4000" u="none" cap="none" strike="noStrike">
                <a:solidFill>
                  <a:schemeClr val="dk1"/>
                </a:solidFill>
                <a:latin typeface="Avenir"/>
                <a:ea typeface="Avenir"/>
                <a:cs typeface="Avenir"/>
                <a:sym typeface="Avenir"/>
              </a:rPr>
              <a:t>Je m’engage à ne jamais commettre, tolérer ou taire les violences basées sur le genre</a:t>
            </a:r>
            <a:endParaRPr b="1" i="0" sz="4000" u="none" cap="none" strike="noStrike">
              <a:solidFill>
                <a:schemeClr val="dk1"/>
              </a:solidFill>
              <a:latin typeface="Avenir"/>
              <a:ea typeface="Avenir"/>
              <a:cs typeface="Avenir"/>
              <a:sym typeface="Avenir"/>
            </a:endParaRPr>
          </a:p>
          <a:p>
            <a:pPr indent="0" lvl="0" marL="0" marR="0" rtl="0" algn="ctr">
              <a:lnSpc>
                <a:spcPct val="115000"/>
              </a:lnSpc>
              <a:spcBef>
                <a:spcPts val="0"/>
              </a:spcBef>
              <a:spcAft>
                <a:spcPts val="0"/>
              </a:spcAft>
              <a:buClr>
                <a:schemeClr val="dk1"/>
              </a:buClr>
              <a:buSzPts val="1100"/>
              <a:buFont typeface="Arial"/>
              <a:buNone/>
            </a:pPr>
            <a:r>
              <a:t/>
            </a:r>
            <a:endParaRPr b="1" i="0" sz="4000" u="none" cap="none" strike="noStrike">
              <a:solidFill>
                <a:schemeClr val="dk1"/>
              </a:solidFill>
              <a:latin typeface="Avenir"/>
              <a:ea typeface="Avenir"/>
              <a:cs typeface="Avenir"/>
              <a:sym typeface="Avenir"/>
            </a:endParaRPr>
          </a:p>
          <a:p>
            <a:pPr indent="0" lvl="0" marL="0" marR="0" rtl="0" algn="ctr">
              <a:lnSpc>
                <a:spcPct val="115000"/>
              </a:lnSpc>
              <a:spcBef>
                <a:spcPts val="0"/>
              </a:spcBef>
              <a:spcAft>
                <a:spcPts val="0"/>
              </a:spcAft>
              <a:buClr>
                <a:srgbClr val="000000"/>
              </a:buClr>
              <a:buSzPts val="1100"/>
              <a:buFont typeface="Arial"/>
              <a:buNone/>
            </a:pPr>
            <a:r>
              <a:rPr b="1" i="0" lang="en-US" sz="4000" u="none" cap="none" strike="noStrike">
                <a:solidFill>
                  <a:srgbClr val="434343"/>
                </a:solidFill>
                <a:latin typeface="Avenir"/>
                <a:ea typeface="Avenir"/>
                <a:cs typeface="Avenir"/>
                <a:sym typeface="Avenir"/>
              </a:rPr>
              <a:t>En savoir plus sur White Ribbon :</a:t>
            </a:r>
            <a:endParaRPr b="1" i="0" sz="4000" u="none" cap="none" strike="noStrike">
              <a:solidFill>
                <a:srgbClr val="434343"/>
              </a:solidFill>
              <a:latin typeface="Avenir"/>
              <a:ea typeface="Avenir"/>
              <a:cs typeface="Avenir"/>
              <a:sym typeface="Avenir"/>
            </a:endParaRPr>
          </a:p>
        </p:txBody>
      </p:sp>
      <p:sp>
        <p:nvSpPr>
          <p:cNvPr id="392" name="Google Shape;392;g2706c1aeb52_1_98"/>
          <p:cNvSpPr/>
          <p:nvPr/>
        </p:nvSpPr>
        <p:spPr>
          <a:xfrm>
            <a:off x="0" y="-1789033"/>
            <a:ext cx="5514600" cy="4370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3F3F3"/>
              </a:buClr>
              <a:buSzPts val="1800"/>
              <a:buFont typeface="Arial"/>
              <a:buNone/>
            </a:pPr>
            <a:r>
              <a:rPr b="0" i="0" lang="en-US" sz="1800" u="none" cap="none" strike="noStrike">
                <a:solidFill>
                  <a:srgbClr val="F3F3F3"/>
                </a:solidFill>
                <a:latin typeface="Arial"/>
                <a:ea typeface="Arial"/>
                <a:cs typeface="Arial"/>
                <a:sym typeface="Arial"/>
              </a:rPr>
              <a:t>@whiteribboncampaign</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a:t>
            </a:r>
            <a:r>
              <a:rPr b="0" i="0" lang="en-US" sz="26000" u="none" cap="none" strike="noStrike">
                <a:solidFill>
                  <a:srgbClr val="000000"/>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grpSp>
        <p:nvGrpSpPr>
          <p:cNvPr id="393" name="Google Shape;393;g2706c1aeb52_1_98"/>
          <p:cNvGrpSpPr/>
          <p:nvPr/>
        </p:nvGrpSpPr>
        <p:grpSpPr>
          <a:xfrm>
            <a:off x="3956197" y="4392241"/>
            <a:ext cx="10375507" cy="4329137"/>
            <a:chOff x="2811716" y="5143500"/>
            <a:chExt cx="10375507" cy="4329137"/>
          </a:xfrm>
        </p:grpSpPr>
        <p:pic>
          <p:nvPicPr>
            <p:cNvPr id="394" name="Google Shape;394;g2706c1aeb52_1_98"/>
            <p:cNvPicPr preferRelativeResize="0"/>
            <p:nvPr/>
          </p:nvPicPr>
          <p:blipFill rotWithShape="1">
            <a:blip r:embed="rId4">
              <a:alphaModFix/>
            </a:blip>
            <a:srcRect b="0" l="0" r="0" t="0"/>
            <a:stretch/>
          </p:blipFill>
          <p:spPr>
            <a:xfrm>
              <a:off x="2944623" y="5143500"/>
              <a:ext cx="685800" cy="685800"/>
            </a:xfrm>
            <a:prstGeom prst="rect">
              <a:avLst/>
            </a:prstGeom>
            <a:noFill/>
            <a:ln>
              <a:noFill/>
            </a:ln>
          </p:spPr>
        </p:pic>
        <p:pic>
          <p:nvPicPr>
            <p:cNvPr id="395" name="Google Shape;395;g2706c1aeb52_1_98"/>
            <p:cNvPicPr preferRelativeResize="0"/>
            <p:nvPr/>
          </p:nvPicPr>
          <p:blipFill rotWithShape="1">
            <a:blip r:embed="rId5">
              <a:alphaModFix/>
            </a:blip>
            <a:srcRect b="0" l="0" r="0" t="0"/>
            <a:stretch/>
          </p:blipFill>
          <p:spPr>
            <a:xfrm>
              <a:off x="2944624" y="6290890"/>
              <a:ext cx="685800" cy="685800"/>
            </a:xfrm>
            <a:prstGeom prst="rect">
              <a:avLst/>
            </a:prstGeom>
            <a:noFill/>
            <a:ln>
              <a:noFill/>
            </a:ln>
          </p:spPr>
        </p:pic>
        <p:pic>
          <p:nvPicPr>
            <p:cNvPr id="396" name="Google Shape;396;g2706c1aeb52_1_98"/>
            <p:cNvPicPr preferRelativeResize="0"/>
            <p:nvPr/>
          </p:nvPicPr>
          <p:blipFill rotWithShape="1">
            <a:blip r:embed="rId6">
              <a:alphaModFix/>
            </a:blip>
            <a:srcRect b="0" l="0" r="0" t="0"/>
            <a:stretch/>
          </p:blipFill>
          <p:spPr>
            <a:xfrm>
              <a:off x="2811716" y="7345188"/>
              <a:ext cx="952500" cy="952500"/>
            </a:xfrm>
            <a:prstGeom prst="rect">
              <a:avLst/>
            </a:prstGeom>
            <a:noFill/>
            <a:ln>
              <a:noFill/>
            </a:ln>
          </p:spPr>
        </p:pic>
        <p:pic>
          <p:nvPicPr>
            <p:cNvPr id="397" name="Google Shape;397;g2706c1aeb52_1_98"/>
            <p:cNvPicPr preferRelativeResize="0"/>
            <p:nvPr/>
          </p:nvPicPr>
          <p:blipFill rotWithShape="1">
            <a:blip r:embed="rId7">
              <a:alphaModFix/>
            </a:blip>
            <a:srcRect b="0" l="0" r="0" t="0"/>
            <a:stretch/>
          </p:blipFill>
          <p:spPr>
            <a:xfrm>
              <a:off x="2882490" y="8666186"/>
              <a:ext cx="807460" cy="806451"/>
            </a:xfrm>
            <a:prstGeom prst="rect">
              <a:avLst/>
            </a:prstGeom>
            <a:noFill/>
            <a:ln>
              <a:noFill/>
            </a:ln>
          </p:spPr>
        </p:pic>
        <p:sp>
          <p:nvSpPr>
            <p:cNvPr id="398" name="Google Shape;398;g2706c1aeb52_1_98"/>
            <p:cNvSpPr txBox="1"/>
            <p:nvPr/>
          </p:nvSpPr>
          <p:spPr>
            <a:xfrm>
              <a:off x="4011423" y="5244525"/>
              <a:ext cx="917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3F3F3"/>
                  </a:solidFill>
                  <a:latin typeface="Avenir"/>
                  <a:ea typeface="Avenir"/>
                  <a:cs typeface="Avenir"/>
                  <a:sym typeface="Avenir"/>
                </a:rPr>
                <a:t>whiteribbon.ca</a:t>
              </a:r>
              <a:endParaRPr b="0" i="0" sz="3200" u="none" cap="none" strike="noStrike">
                <a:solidFill>
                  <a:srgbClr val="000000"/>
                </a:solidFill>
                <a:latin typeface="Avenir"/>
                <a:ea typeface="Avenir"/>
                <a:cs typeface="Avenir"/>
                <a:sym typeface="Avenir"/>
              </a:endParaRPr>
            </a:p>
          </p:txBody>
        </p:sp>
        <p:sp>
          <p:nvSpPr>
            <p:cNvPr id="399" name="Google Shape;399;g2706c1aeb52_1_98"/>
            <p:cNvSpPr txBox="1"/>
            <p:nvPr/>
          </p:nvSpPr>
          <p:spPr>
            <a:xfrm>
              <a:off x="4011423" y="6290890"/>
              <a:ext cx="917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3F3F3"/>
                  </a:solidFill>
                  <a:latin typeface="Avenir"/>
                  <a:ea typeface="Avenir"/>
                  <a:cs typeface="Avenir"/>
                  <a:sym typeface="Avenir"/>
                </a:rPr>
                <a:t>@whiteribboncampaign</a:t>
              </a:r>
              <a:endParaRPr b="0" i="0" sz="3200" u="none" cap="none" strike="noStrike">
                <a:solidFill>
                  <a:srgbClr val="000000"/>
                </a:solidFill>
                <a:latin typeface="Avenir"/>
                <a:ea typeface="Avenir"/>
                <a:cs typeface="Avenir"/>
                <a:sym typeface="Avenir"/>
              </a:endParaRPr>
            </a:p>
          </p:txBody>
        </p:sp>
        <p:sp>
          <p:nvSpPr>
            <p:cNvPr id="400" name="Google Shape;400;g2706c1aeb52_1_98"/>
            <p:cNvSpPr txBox="1"/>
            <p:nvPr/>
          </p:nvSpPr>
          <p:spPr>
            <a:xfrm>
              <a:off x="4011423" y="7529050"/>
              <a:ext cx="917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3F3F3"/>
                  </a:solidFill>
                  <a:latin typeface="Avenir"/>
                  <a:ea typeface="Avenir"/>
                  <a:cs typeface="Avenir"/>
                  <a:sym typeface="Avenir"/>
                </a:rPr>
                <a:t>@whiteribbon</a:t>
              </a:r>
              <a:endParaRPr b="0" i="0" sz="3200" u="none" cap="none" strike="noStrike">
                <a:solidFill>
                  <a:srgbClr val="F3F3F3"/>
                </a:solidFill>
                <a:latin typeface="Avenir"/>
                <a:ea typeface="Avenir"/>
                <a:cs typeface="Avenir"/>
                <a:sym typeface="Avenir"/>
              </a:endParaRPr>
            </a:p>
          </p:txBody>
        </p:sp>
        <p:sp>
          <p:nvSpPr>
            <p:cNvPr id="401" name="Google Shape;401;g2706c1aeb52_1_98"/>
            <p:cNvSpPr txBox="1"/>
            <p:nvPr/>
          </p:nvSpPr>
          <p:spPr>
            <a:xfrm>
              <a:off x="3986614" y="8761831"/>
              <a:ext cx="917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3F3F3"/>
                  </a:solidFill>
                  <a:latin typeface="Avenir"/>
                  <a:ea typeface="Avenir"/>
                  <a:cs typeface="Avenir"/>
                  <a:sym typeface="Avenir"/>
                </a:rPr>
                <a:t>@whiteribboncanada</a:t>
              </a:r>
              <a:endParaRPr b="0" i="0" sz="3200" u="none" cap="none" strike="noStrike">
                <a:solidFill>
                  <a:srgbClr val="F3F3F3"/>
                </a:solidFill>
                <a:latin typeface="Avenir"/>
                <a:ea typeface="Avenir"/>
                <a:cs typeface="Avenir"/>
                <a:sym typeface="Avenir"/>
              </a:endParaRPr>
            </a:p>
          </p:txBody>
        </p:sp>
      </p:grpSp>
      <p:pic>
        <p:nvPicPr>
          <p:cNvPr descr="A black and white logo&#10;&#10;Description automatically generated" id="402" name="Google Shape;402;g2706c1aeb52_1_98"/>
          <p:cNvPicPr preferRelativeResize="0"/>
          <p:nvPr/>
        </p:nvPicPr>
        <p:blipFill rotWithShape="1">
          <a:blip r:embed="rId8">
            <a:alphaModFix/>
          </a:blip>
          <a:srcRect b="0" l="0" r="0" t="0"/>
          <a:stretch/>
        </p:blipFill>
        <p:spPr>
          <a:xfrm>
            <a:off x="10764576" y="5025085"/>
            <a:ext cx="3962400" cy="31908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3"/>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 name="Google Shape;107;p3"/>
          <p:cNvSpPr txBox="1"/>
          <p:nvPr/>
        </p:nvSpPr>
        <p:spPr>
          <a:xfrm>
            <a:off x="1028700" y="838200"/>
            <a:ext cx="9298800" cy="1654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Une question à laquelle nous devons réfléchir…</a:t>
            </a:r>
            <a:endParaRPr b="1" i="0" sz="4999" u="none" cap="none" strike="noStrike">
              <a:solidFill>
                <a:srgbClr val="1C1C1C"/>
              </a:solidFill>
              <a:latin typeface="Avenir"/>
              <a:ea typeface="Avenir"/>
              <a:cs typeface="Avenir"/>
              <a:sym typeface="Avenir"/>
            </a:endParaRPr>
          </a:p>
        </p:txBody>
      </p:sp>
      <p:sp>
        <p:nvSpPr>
          <p:cNvPr id="108" name="Google Shape;108;p3"/>
          <p:cNvSpPr txBox="1"/>
          <p:nvPr/>
        </p:nvSpPr>
        <p:spPr>
          <a:xfrm>
            <a:off x="1104900" y="3518975"/>
            <a:ext cx="8294700" cy="2262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Clr>
                <a:srgbClr val="000000"/>
              </a:buClr>
              <a:buSzPts val="3500"/>
              <a:buFont typeface="Arial"/>
              <a:buNone/>
            </a:pPr>
            <a:r>
              <a:rPr b="0" i="0" lang="en-US" sz="3500" u="none" cap="none" strike="noStrike">
                <a:solidFill>
                  <a:srgbClr val="1C1C1C"/>
                </a:solidFill>
                <a:latin typeface="Avenir"/>
                <a:ea typeface="Avenir"/>
                <a:cs typeface="Avenir"/>
                <a:sym typeface="Avenir"/>
              </a:rPr>
              <a:t>Comment pouvons-nous remettre en question la culture du viol et établir des relations  saines?</a:t>
            </a:r>
            <a:endParaRPr b="0" i="0" sz="1400" u="none" cap="none" strike="noStrike">
              <a:solidFill>
                <a:srgbClr val="000000"/>
              </a:solidFill>
              <a:latin typeface="Arial"/>
              <a:ea typeface="Arial"/>
              <a:cs typeface="Arial"/>
              <a:sym typeface="Arial"/>
            </a:endParaRPr>
          </a:p>
        </p:txBody>
      </p:sp>
      <p:pic>
        <p:nvPicPr>
          <p:cNvPr id="109" name="Google Shape;109;p3"/>
          <p:cNvPicPr preferRelativeResize="0"/>
          <p:nvPr/>
        </p:nvPicPr>
        <p:blipFill rotWithShape="1">
          <a:blip r:embed="rId5">
            <a:alphaModFix/>
          </a:blip>
          <a:srcRect b="0" l="0" r="0" t="0"/>
          <a:stretch/>
        </p:blipFill>
        <p:spPr>
          <a:xfrm>
            <a:off x="11078621" y="4407976"/>
            <a:ext cx="5862330" cy="4689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pSp>
        <p:nvGrpSpPr>
          <p:cNvPr id="114" name="Google Shape;114;p4"/>
          <p:cNvGrpSpPr/>
          <p:nvPr/>
        </p:nvGrpSpPr>
        <p:grpSpPr>
          <a:xfrm>
            <a:off x="-201706" y="2581730"/>
            <a:ext cx="18669000" cy="7906976"/>
            <a:chOff x="0" y="-38100"/>
            <a:chExt cx="4916938" cy="2082496"/>
          </a:xfrm>
        </p:grpSpPr>
        <p:sp>
          <p:nvSpPr>
            <p:cNvPr id="115" name="Google Shape;115;p4"/>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 name="Google Shape;116;p4"/>
            <p:cNvSpPr txBox="1"/>
            <p:nvPr/>
          </p:nvSpPr>
          <p:spPr>
            <a:xfrm>
              <a:off x="0" y="-38100"/>
              <a:ext cx="4916938" cy="20824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7" name="Google Shape;117;p4"/>
          <p:cNvGrpSpPr/>
          <p:nvPr/>
        </p:nvGrpSpPr>
        <p:grpSpPr>
          <a:xfrm>
            <a:off x="-201706" y="-279132"/>
            <a:ext cx="18669000" cy="3275585"/>
            <a:chOff x="0" y="-38100"/>
            <a:chExt cx="4916938" cy="862705"/>
          </a:xfrm>
        </p:grpSpPr>
        <p:sp>
          <p:nvSpPr>
            <p:cNvPr id="118" name="Google Shape;118;p4"/>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C0C6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 name="Google Shape;119;p4"/>
            <p:cNvSpPr txBox="1"/>
            <p:nvPr/>
          </p:nvSpPr>
          <p:spPr>
            <a:xfrm>
              <a:off x="0" y="-38100"/>
              <a:ext cx="4916938" cy="8627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0" name="Google Shape;120;p4"/>
          <p:cNvSpPr/>
          <p:nvPr/>
        </p:nvSpPr>
        <p:spPr>
          <a:xfrm>
            <a:off x="557388" y="12588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 name="Google Shape;121;p4"/>
          <p:cNvSpPr txBox="1"/>
          <p:nvPr/>
        </p:nvSpPr>
        <p:spPr>
          <a:xfrm>
            <a:off x="3794899" y="927725"/>
            <a:ext cx="10675800" cy="86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Quelle est ta réflexion initiale?</a:t>
            </a:r>
            <a:endParaRPr b="1" i="0" sz="5600" u="none" cap="none" strike="noStrike">
              <a:solidFill>
                <a:srgbClr val="1C1C1C"/>
              </a:solidFill>
              <a:latin typeface="Avenir"/>
              <a:ea typeface="Avenir"/>
              <a:cs typeface="Avenir"/>
              <a:sym typeface="Avenir"/>
            </a:endParaRPr>
          </a:p>
        </p:txBody>
      </p:sp>
      <p:sp>
        <p:nvSpPr>
          <p:cNvPr id="122" name="Google Shape;122;p4"/>
          <p:cNvSpPr txBox="1"/>
          <p:nvPr/>
        </p:nvSpPr>
        <p:spPr>
          <a:xfrm>
            <a:off x="896301" y="3429000"/>
            <a:ext cx="11148000" cy="6114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1C1C1C"/>
                </a:solidFill>
                <a:latin typeface="Avenir"/>
                <a:ea typeface="Avenir"/>
                <a:cs typeface="Avenir"/>
                <a:sym typeface="Avenir"/>
              </a:rPr>
              <a:t>« Le consentement est la clé qui permet de mettre fin à la culture du viol et d’établir des relations saines. »</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0" i="0" lang="en-US" sz="3500" u="none" cap="none" strike="noStrike">
                <a:solidFill>
                  <a:srgbClr val="1C1C1C"/>
                </a:solidFill>
                <a:latin typeface="Avenir"/>
                <a:ea typeface="Avenir"/>
                <a:cs typeface="Avenir"/>
                <a:sym typeface="Avenir"/>
              </a:rPr>
              <a:t>Dans quelle mesure penses-tu que cette affirmation est vraie?</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434343"/>
                </a:solidFill>
                <a:latin typeface="Avenir"/>
                <a:ea typeface="Avenir"/>
                <a:cs typeface="Avenir"/>
                <a:sym typeface="Avenir"/>
              </a:rPr>
              <a:t>Réponds au sondage suivant de manière anonyme :    </a:t>
            </a:r>
            <a:endParaRPr b="0" i="0" sz="3500" u="none" cap="none" strike="noStrike">
              <a:solidFill>
                <a:srgbClr val="434343"/>
              </a:solidFill>
              <a:latin typeface="Avenir"/>
              <a:ea typeface="Avenir"/>
              <a:cs typeface="Avenir"/>
              <a:sym typeface="Avenir"/>
            </a:endParaRPr>
          </a:p>
          <a:p>
            <a:pPr indent="-450850" lvl="0" marL="13716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Absolument</a:t>
            </a:r>
            <a:endParaRPr b="0" i="0" sz="3500" u="none" cap="none" strike="noStrike">
              <a:solidFill>
                <a:srgbClr val="434343"/>
              </a:solidFill>
              <a:latin typeface="Avenir"/>
              <a:ea typeface="Avenir"/>
              <a:cs typeface="Avenir"/>
              <a:sym typeface="Avenir"/>
            </a:endParaRPr>
          </a:p>
          <a:p>
            <a:pPr indent="-450850" lvl="0" marL="13716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Assez vrai				</a:t>
            </a:r>
            <a:endParaRPr b="0" i="0" sz="3500" u="none" cap="none" strike="noStrike">
              <a:solidFill>
                <a:srgbClr val="434343"/>
              </a:solidFill>
              <a:latin typeface="Avenir"/>
              <a:ea typeface="Avenir"/>
              <a:cs typeface="Avenir"/>
              <a:sym typeface="Avenir"/>
            </a:endParaRPr>
          </a:p>
          <a:p>
            <a:pPr indent="-450850" lvl="0" marL="13716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Pas certain(e)</a:t>
            </a:r>
            <a:endParaRPr b="0" i="0" sz="3500" u="none" cap="none" strike="noStrike">
              <a:solidFill>
                <a:srgbClr val="434343"/>
              </a:solidFill>
              <a:latin typeface="Avenir"/>
              <a:ea typeface="Avenir"/>
              <a:cs typeface="Avenir"/>
              <a:sym typeface="Avenir"/>
            </a:endParaRPr>
          </a:p>
          <a:p>
            <a:pPr indent="-450850" lvl="0" marL="13716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Je ne pense pas</a:t>
            </a:r>
            <a:endParaRPr b="0" i="0" sz="3500" u="none" cap="none" strike="noStrike">
              <a:solidFill>
                <a:srgbClr val="434343"/>
              </a:solidFill>
              <a:latin typeface="Avenir"/>
              <a:ea typeface="Avenir"/>
              <a:cs typeface="Avenir"/>
              <a:sym typeface="Avenir"/>
            </a:endParaRPr>
          </a:p>
        </p:txBody>
      </p:sp>
      <p:pic>
        <p:nvPicPr>
          <p:cNvPr id="123" name="Google Shape;123;p4"/>
          <p:cNvPicPr preferRelativeResize="0"/>
          <p:nvPr/>
        </p:nvPicPr>
        <p:blipFill rotWithShape="1">
          <a:blip r:embed="rId4">
            <a:alphaModFix/>
          </a:blip>
          <a:srcRect b="0" l="0" r="0" t="0"/>
          <a:stretch/>
        </p:blipFill>
        <p:spPr>
          <a:xfrm>
            <a:off x="13155100" y="5227750"/>
            <a:ext cx="4470625" cy="4470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C6CF"/>
        </a:solidFill>
      </p:bgPr>
    </p:bg>
    <p:spTree>
      <p:nvGrpSpPr>
        <p:cNvPr id="127" name="Shape 127"/>
        <p:cNvGrpSpPr/>
        <p:nvPr/>
      </p:nvGrpSpPr>
      <p:grpSpPr>
        <a:xfrm>
          <a:off x="0" y="0"/>
          <a:ext cx="0" cy="0"/>
          <a:chOff x="0" y="0"/>
          <a:chExt cx="0" cy="0"/>
        </a:xfrm>
      </p:grpSpPr>
      <p:sp>
        <p:nvSpPr>
          <p:cNvPr id="128" name="Google Shape;128;p8"/>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 name="Google Shape;129;p8"/>
          <p:cNvSpPr/>
          <p:nvPr/>
        </p:nvSpPr>
        <p:spPr>
          <a:xfrm>
            <a:off x="-114300" y="-728836"/>
            <a:ext cx="4000764" cy="4000764"/>
          </a:xfrm>
          <a:custGeom>
            <a:rect b="b" l="l" r="r" t="t"/>
            <a:pathLst>
              <a:path extrusionOk="0" h="4000764" w="4000764">
                <a:moveTo>
                  <a:pt x="0" y="0"/>
                </a:moveTo>
                <a:lnTo>
                  <a:pt x="4000764" y="0"/>
                </a:lnTo>
                <a:lnTo>
                  <a:pt x="4000764" y="4000764"/>
                </a:lnTo>
                <a:lnTo>
                  <a:pt x="0" y="40007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 name="Google Shape;130;p8"/>
          <p:cNvSpPr txBox="1"/>
          <p:nvPr/>
        </p:nvSpPr>
        <p:spPr>
          <a:xfrm>
            <a:off x="4494535" y="838200"/>
            <a:ext cx="9298800" cy="3424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chemeClr val="dk1"/>
              </a:buClr>
              <a:buSzPts val="1100"/>
              <a:buFont typeface="Arial"/>
              <a:buNone/>
            </a:pPr>
            <a:r>
              <a:rPr b="1" i="0" lang="en-US" sz="4999" u="none" cap="none" strike="noStrike">
                <a:solidFill>
                  <a:srgbClr val="1C1C1C"/>
                </a:solidFill>
                <a:latin typeface="Avenir"/>
                <a:ea typeface="Avenir"/>
                <a:cs typeface="Avenir"/>
                <a:sym typeface="Avenir"/>
              </a:rPr>
              <a:t>Activité 1</a:t>
            </a:r>
            <a:endParaRPr b="1" i="0" sz="4999" u="none" cap="none" strike="noStrike">
              <a:solidFill>
                <a:srgbClr val="1C1C1C"/>
              </a:solidFill>
              <a:latin typeface="Avenir"/>
              <a:ea typeface="Avenir"/>
              <a:cs typeface="Avenir"/>
              <a:sym typeface="Avenir"/>
            </a:endParaRPr>
          </a:p>
          <a:p>
            <a:pPr indent="0" lvl="0" marL="0" marR="0" rtl="0" algn="ctr">
              <a:lnSpc>
                <a:spcPct val="115000"/>
              </a:lnSpc>
              <a:spcBef>
                <a:spcPts val="0"/>
              </a:spcBef>
              <a:spcAft>
                <a:spcPts val="0"/>
              </a:spcAft>
              <a:buClr>
                <a:schemeClr val="dk1"/>
              </a:buClr>
              <a:buSzPts val="1100"/>
              <a:buFont typeface="Arial"/>
              <a:buNone/>
            </a:pPr>
            <a:r>
              <a:t/>
            </a:r>
            <a:endParaRPr b="1" i="0" sz="4999" u="none" cap="none" strike="noStrike">
              <a:solidFill>
                <a:srgbClr val="1C1C1C"/>
              </a:solidFill>
              <a:latin typeface="Avenir"/>
              <a:ea typeface="Avenir"/>
              <a:cs typeface="Avenir"/>
              <a:sym typeface="Avenir"/>
            </a:endParaRPr>
          </a:p>
          <a:p>
            <a:pPr indent="0" lvl="0" marL="0" marR="0" rtl="0" algn="ctr">
              <a:lnSpc>
                <a:spcPct val="115000"/>
              </a:lnSpc>
              <a:spcBef>
                <a:spcPts val="0"/>
              </a:spcBef>
              <a:spcAft>
                <a:spcPts val="0"/>
              </a:spcAft>
              <a:buClr>
                <a:srgbClr val="000000"/>
              </a:buClr>
              <a:buSzPts val="1100"/>
              <a:buFont typeface="Arial"/>
              <a:buNone/>
            </a:pPr>
            <a:r>
              <a:rPr b="1" i="0" lang="en-US" sz="4999" u="none" cap="none" strike="noStrike">
                <a:solidFill>
                  <a:srgbClr val="434343"/>
                </a:solidFill>
                <a:latin typeface="Avenir"/>
                <a:ea typeface="Avenir"/>
                <a:cs typeface="Avenir"/>
                <a:sym typeface="Avenir"/>
              </a:rPr>
              <a:t>En sécurité partout en tout temps ?</a:t>
            </a:r>
            <a:endParaRPr b="1" i="0" sz="4999" u="none" cap="none" strike="noStrike">
              <a:solidFill>
                <a:srgbClr val="434343"/>
              </a:solidFill>
              <a:latin typeface="Avenir"/>
              <a:ea typeface="Avenir"/>
              <a:cs typeface="Avenir"/>
              <a:sym typeface="Avenir"/>
            </a:endParaRPr>
          </a:p>
        </p:txBody>
      </p:sp>
      <p:pic>
        <p:nvPicPr>
          <p:cNvPr id="131" name="Google Shape;131;p8"/>
          <p:cNvPicPr preferRelativeResize="0"/>
          <p:nvPr/>
        </p:nvPicPr>
        <p:blipFill rotWithShape="1">
          <a:blip r:embed="rId5">
            <a:alphaModFix/>
          </a:blip>
          <a:srcRect b="0" l="0" r="0" t="0"/>
          <a:stretch/>
        </p:blipFill>
        <p:spPr>
          <a:xfrm>
            <a:off x="6242195" y="4747473"/>
            <a:ext cx="5803601" cy="5223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pSp>
        <p:nvGrpSpPr>
          <p:cNvPr id="136" name="Google Shape;136;p5"/>
          <p:cNvGrpSpPr/>
          <p:nvPr/>
        </p:nvGrpSpPr>
        <p:grpSpPr>
          <a:xfrm>
            <a:off x="0" y="-144661"/>
            <a:ext cx="5782235" cy="10431661"/>
            <a:chOff x="0" y="-38100"/>
            <a:chExt cx="1522893" cy="2747433"/>
          </a:xfrm>
        </p:grpSpPr>
        <p:sp>
          <p:nvSpPr>
            <p:cNvPr id="137" name="Google Shape;137;p5"/>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C0C6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8" name="Google Shape;138;p5"/>
            <p:cNvSpPr txBox="1"/>
            <p:nvPr/>
          </p:nvSpPr>
          <p:spPr>
            <a:xfrm>
              <a:off x="0" y="-38100"/>
              <a:ext cx="15228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9" name="Google Shape;139;p5"/>
          <p:cNvGrpSpPr/>
          <p:nvPr/>
        </p:nvGrpSpPr>
        <p:grpSpPr>
          <a:xfrm>
            <a:off x="5782235" y="-144661"/>
            <a:ext cx="12685059" cy="10431661"/>
            <a:chOff x="0" y="-38100"/>
            <a:chExt cx="3340921" cy="2747433"/>
          </a:xfrm>
        </p:grpSpPr>
        <p:sp>
          <p:nvSpPr>
            <p:cNvPr id="140" name="Google Shape;140;p5"/>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 name="Google Shape;141;p5"/>
            <p:cNvSpPr txBox="1"/>
            <p:nvPr/>
          </p:nvSpPr>
          <p:spPr>
            <a:xfrm>
              <a:off x="0" y="-38100"/>
              <a:ext cx="334092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2" name="Google Shape;142;p5"/>
          <p:cNvSpPr txBox="1"/>
          <p:nvPr/>
        </p:nvSpPr>
        <p:spPr>
          <a:xfrm>
            <a:off x="697052" y="838200"/>
            <a:ext cx="4753500" cy="86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Réflexion</a:t>
            </a:r>
            <a:endParaRPr b="1" i="0" sz="5600" u="none" cap="none" strike="noStrike">
              <a:solidFill>
                <a:srgbClr val="1C1C1C"/>
              </a:solidFill>
              <a:latin typeface="Avenir"/>
              <a:ea typeface="Avenir"/>
              <a:cs typeface="Avenir"/>
              <a:sym typeface="Avenir"/>
            </a:endParaRPr>
          </a:p>
        </p:txBody>
      </p:sp>
      <p:sp>
        <p:nvSpPr>
          <p:cNvPr id="143" name="Google Shape;143;p5"/>
          <p:cNvSpPr txBox="1"/>
          <p:nvPr/>
        </p:nvSpPr>
        <p:spPr>
          <a:xfrm>
            <a:off x="7235963" y="1114426"/>
            <a:ext cx="8294700" cy="31248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Clr>
                <a:srgbClr val="000000"/>
              </a:buClr>
              <a:buSzPts val="3500"/>
              <a:buFont typeface="Arial"/>
              <a:buNone/>
            </a:pPr>
            <a:r>
              <a:rPr b="0" i="0" lang="en-US" sz="3500" u="none" cap="none" strike="noStrike">
                <a:solidFill>
                  <a:srgbClr val="1C1C1C"/>
                </a:solidFill>
                <a:latin typeface="Avenir"/>
                <a:ea typeface="Avenir"/>
                <a:cs typeface="Avenir"/>
                <a:sym typeface="Avenir"/>
              </a:rPr>
              <a:t>Individuellement, dresse la liste de ce que tu dois faire pour pouvoir te promener la nuit  le plus sécuritairement possible.</a:t>
            </a:r>
            <a:endParaRPr b="0" i="0" sz="1400" u="none" cap="none" strike="noStrike">
              <a:solidFill>
                <a:srgbClr val="000000"/>
              </a:solidFill>
              <a:latin typeface="Arial"/>
              <a:ea typeface="Arial"/>
              <a:cs typeface="Arial"/>
              <a:sym typeface="Arial"/>
            </a:endParaRPr>
          </a:p>
        </p:txBody>
      </p:sp>
      <p:pic>
        <p:nvPicPr>
          <p:cNvPr id="144" name="Google Shape;144;p5"/>
          <p:cNvPicPr preferRelativeResize="0"/>
          <p:nvPr/>
        </p:nvPicPr>
        <p:blipFill rotWithShape="1">
          <a:blip r:embed="rId3">
            <a:alphaModFix/>
          </a:blip>
          <a:srcRect b="0" l="0" r="0" t="0"/>
          <a:stretch/>
        </p:blipFill>
        <p:spPr>
          <a:xfrm>
            <a:off x="7235976" y="4859124"/>
            <a:ext cx="5782276" cy="38548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grpSp>
        <p:nvGrpSpPr>
          <p:cNvPr id="149" name="Google Shape;149;p6"/>
          <p:cNvGrpSpPr/>
          <p:nvPr/>
        </p:nvGrpSpPr>
        <p:grpSpPr>
          <a:xfrm>
            <a:off x="0" y="-144661"/>
            <a:ext cx="634634" cy="10431661"/>
            <a:chOff x="0" y="-38100"/>
            <a:chExt cx="167146" cy="2747433"/>
          </a:xfrm>
        </p:grpSpPr>
        <p:sp>
          <p:nvSpPr>
            <p:cNvPr id="150" name="Google Shape;150;p6"/>
            <p:cNvSpPr/>
            <p:nvPr/>
          </p:nvSpPr>
          <p:spPr>
            <a:xfrm>
              <a:off x="0" y="0"/>
              <a:ext cx="167146" cy="2709333"/>
            </a:xfrm>
            <a:custGeom>
              <a:rect b="b" l="l" r="r" t="t"/>
              <a:pathLst>
                <a:path extrusionOk="0" h="2709333" w="167146">
                  <a:moveTo>
                    <a:pt x="0" y="0"/>
                  </a:moveTo>
                  <a:lnTo>
                    <a:pt x="167146" y="0"/>
                  </a:lnTo>
                  <a:lnTo>
                    <a:pt x="167146" y="2709333"/>
                  </a:lnTo>
                  <a:lnTo>
                    <a:pt x="0" y="2709333"/>
                  </a:lnTo>
                  <a:close/>
                </a:path>
              </a:pathLst>
            </a:custGeom>
            <a:solidFill>
              <a:srgbClr val="C0C6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p6"/>
            <p:cNvSpPr txBox="1"/>
            <p:nvPr/>
          </p:nvSpPr>
          <p:spPr>
            <a:xfrm>
              <a:off x="0" y="-38100"/>
              <a:ext cx="16714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52" name="Google Shape;152;p6"/>
          <p:cNvGrpSpPr/>
          <p:nvPr/>
        </p:nvGrpSpPr>
        <p:grpSpPr>
          <a:xfrm>
            <a:off x="634634" y="-144661"/>
            <a:ext cx="17832660" cy="10431661"/>
            <a:chOff x="0" y="-38100"/>
            <a:chExt cx="4696668" cy="2747433"/>
          </a:xfrm>
        </p:grpSpPr>
        <p:sp>
          <p:nvSpPr>
            <p:cNvPr id="153" name="Google Shape;153;p6"/>
            <p:cNvSpPr/>
            <p:nvPr/>
          </p:nvSpPr>
          <p:spPr>
            <a:xfrm>
              <a:off x="0" y="0"/>
              <a:ext cx="4696668" cy="2709333"/>
            </a:xfrm>
            <a:custGeom>
              <a:rect b="b" l="l" r="r" t="t"/>
              <a:pathLst>
                <a:path extrusionOk="0" h="2709333" w="4696668">
                  <a:moveTo>
                    <a:pt x="0" y="0"/>
                  </a:moveTo>
                  <a:lnTo>
                    <a:pt x="4696668" y="0"/>
                  </a:lnTo>
                  <a:lnTo>
                    <a:pt x="4696668"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4" name="Google Shape;154;p6"/>
            <p:cNvSpPr txBox="1"/>
            <p:nvPr/>
          </p:nvSpPr>
          <p:spPr>
            <a:xfrm>
              <a:off x="0" y="-38100"/>
              <a:ext cx="469666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5" name="Google Shape;155;p6"/>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 name="Google Shape;156;p6"/>
          <p:cNvSpPr/>
          <p:nvPr/>
        </p:nvSpPr>
        <p:spPr>
          <a:xfrm>
            <a:off x="634634" y="-725735"/>
            <a:ext cx="4267696" cy="4267696"/>
          </a:xfrm>
          <a:custGeom>
            <a:rect b="b" l="l" r="r" t="t"/>
            <a:pathLst>
              <a:path extrusionOk="0" h="4267696" w="4267696">
                <a:moveTo>
                  <a:pt x="0" y="0"/>
                </a:moveTo>
                <a:lnTo>
                  <a:pt x="4267696" y="0"/>
                </a:lnTo>
                <a:lnTo>
                  <a:pt x="4267696" y="4267696"/>
                </a:lnTo>
                <a:lnTo>
                  <a:pt x="0" y="426769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 name="Google Shape;157;p6"/>
          <p:cNvSpPr txBox="1"/>
          <p:nvPr/>
        </p:nvSpPr>
        <p:spPr>
          <a:xfrm>
            <a:off x="4876352" y="624998"/>
            <a:ext cx="9349200" cy="1853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Partage ta réflexion avec un autre élève…</a:t>
            </a:r>
            <a:endParaRPr b="1" i="0" sz="5600" u="none" cap="none" strike="noStrike">
              <a:solidFill>
                <a:srgbClr val="1C1C1C"/>
              </a:solidFill>
              <a:latin typeface="Avenir"/>
              <a:ea typeface="Avenir"/>
              <a:cs typeface="Avenir"/>
              <a:sym typeface="Avenir"/>
            </a:endParaRPr>
          </a:p>
        </p:txBody>
      </p:sp>
      <p:sp>
        <p:nvSpPr>
          <p:cNvPr id="158" name="Google Shape;158;p6"/>
          <p:cNvSpPr txBox="1"/>
          <p:nvPr/>
        </p:nvSpPr>
        <p:spPr>
          <a:xfrm>
            <a:off x="3868053" y="3731450"/>
            <a:ext cx="11365800" cy="3636600"/>
          </a:xfrm>
          <a:prstGeom prst="rect">
            <a:avLst/>
          </a:prstGeom>
          <a:noFill/>
          <a:ln>
            <a:noFill/>
          </a:ln>
        </p:spPr>
        <p:txBody>
          <a:bodyPr anchorCtr="0" anchor="t" bIns="0" lIns="0" spcFirstLastPara="1" rIns="0" wrap="square" tIns="0">
            <a:spAutoFit/>
          </a:bodyPr>
          <a:lstStyle/>
          <a:p>
            <a:pPr indent="-450850" lvl="0" marL="4572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Comparer vos listes </a:t>
            </a:r>
            <a:endParaRPr b="0" i="0" sz="3500" u="none" cap="none" strike="noStrike">
              <a:solidFill>
                <a:srgbClr val="434343"/>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434343"/>
              </a:solidFill>
              <a:latin typeface="Avenir"/>
              <a:ea typeface="Avenir"/>
              <a:cs typeface="Avenir"/>
              <a:sym typeface="Avenir"/>
            </a:endParaRPr>
          </a:p>
          <a:p>
            <a:pPr indent="-450850" lvl="0" marL="4572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Y a-t-il des différences et des ressemblances?</a:t>
            </a:r>
            <a:endParaRPr b="0" i="0" sz="3500" u="none" cap="none" strike="noStrike">
              <a:solidFill>
                <a:srgbClr val="434343"/>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434343"/>
              </a:solidFill>
              <a:latin typeface="Avenir"/>
              <a:ea typeface="Avenir"/>
              <a:cs typeface="Avenir"/>
              <a:sym typeface="Avenir"/>
            </a:endParaRPr>
          </a:p>
          <a:p>
            <a:pPr indent="-450850" lvl="0" marL="4572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Pourquoi sont-elles différentes ou semblables selon vous?</a:t>
            </a:r>
            <a:endParaRPr b="0" i="0" sz="3500" u="none" cap="none" strike="noStrike">
              <a:solidFill>
                <a:srgbClr val="434343"/>
              </a:solidFill>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grpSp>
        <p:nvGrpSpPr>
          <p:cNvPr id="163" name="Google Shape;163;p7"/>
          <p:cNvGrpSpPr/>
          <p:nvPr/>
        </p:nvGrpSpPr>
        <p:grpSpPr>
          <a:xfrm>
            <a:off x="-239425" y="-144661"/>
            <a:ext cx="18706719" cy="10431661"/>
            <a:chOff x="0" y="-38100"/>
            <a:chExt cx="4926873" cy="2747433"/>
          </a:xfrm>
        </p:grpSpPr>
        <p:sp>
          <p:nvSpPr>
            <p:cNvPr id="164" name="Google Shape;164;p7"/>
            <p:cNvSpPr/>
            <p:nvPr/>
          </p:nvSpPr>
          <p:spPr>
            <a:xfrm>
              <a:off x="0" y="0"/>
              <a:ext cx="4926873" cy="2709333"/>
            </a:xfrm>
            <a:custGeom>
              <a:rect b="b" l="l" r="r" t="t"/>
              <a:pathLst>
                <a:path extrusionOk="0" h="2709333" w="4926873">
                  <a:moveTo>
                    <a:pt x="0" y="0"/>
                  </a:moveTo>
                  <a:lnTo>
                    <a:pt x="4926873" y="0"/>
                  </a:lnTo>
                  <a:lnTo>
                    <a:pt x="4926873"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 name="Google Shape;165;p7"/>
            <p:cNvSpPr txBox="1"/>
            <p:nvPr/>
          </p:nvSpPr>
          <p:spPr>
            <a:xfrm>
              <a:off x="0" y="-38100"/>
              <a:ext cx="492687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6" name="Google Shape;166;p7"/>
          <p:cNvSpPr/>
          <p:nvPr/>
        </p:nvSpPr>
        <p:spPr>
          <a:xfrm>
            <a:off x="-239425" y="9367712"/>
            <a:ext cx="19420015" cy="1001994"/>
          </a:xfrm>
          <a:custGeom>
            <a:rect b="b" l="l" r="r" t="t"/>
            <a:pathLst>
              <a:path extrusionOk="0" h="1001994" w="19420015">
                <a:moveTo>
                  <a:pt x="0" y="0"/>
                </a:moveTo>
                <a:lnTo>
                  <a:pt x="19420015" y="0"/>
                </a:lnTo>
                <a:lnTo>
                  <a:pt x="19420015" y="1001995"/>
                </a:lnTo>
                <a:lnTo>
                  <a:pt x="0" y="1001995"/>
                </a:lnTo>
                <a:lnTo>
                  <a:pt x="0" y="0"/>
                </a:lnTo>
                <a:close/>
              </a:path>
            </a:pathLst>
          </a:custGeom>
          <a:blipFill rotWithShape="1">
            <a:blip r:embed="rId3">
              <a:alphaModFix/>
            </a:blip>
            <a:stretch>
              <a:fillRect b="-23350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7"/>
          <p:cNvSpPr txBox="1"/>
          <p:nvPr/>
        </p:nvSpPr>
        <p:spPr>
          <a:xfrm>
            <a:off x="4876352" y="853598"/>
            <a:ext cx="9349200" cy="86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Partageons nos réflexions…</a:t>
            </a:r>
            <a:endParaRPr b="1" i="0" sz="5600" u="none" cap="none" strike="noStrike">
              <a:solidFill>
                <a:srgbClr val="1C1C1C"/>
              </a:solidFill>
              <a:latin typeface="Avenir"/>
              <a:ea typeface="Avenir"/>
              <a:cs typeface="Avenir"/>
              <a:sym typeface="Avenir"/>
            </a:endParaRPr>
          </a:p>
        </p:txBody>
      </p:sp>
      <p:sp>
        <p:nvSpPr>
          <p:cNvPr id="168" name="Google Shape;168;p7"/>
          <p:cNvSpPr txBox="1"/>
          <p:nvPr/>
        </p:nvSpPr>
        <p:spPr>
          <a:xfrm>
            <a:off x="316300" y="2595750"/>
            <a:ext cx="10504200" cy="5673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2700" u="none" cap="none" strike="noStrike">
                <a:solidFill>
                  <a:srgbClr val="434343"/>
                </a:solidFill>
                <a:latin typeface="Avenir"/>
                <a:ea typeface="Avenir"/>
                <a:cs typeface="Avenir"/>
                <a:sym typeface="Avenir"/>
              </a:rPr>
              <a:t>Voici des exemples de moyens que certains genres doivent utiliser ?</a:t>
            </a:r>
            <a:endParaRPr b="0" i="0" sz="27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2700" u="none" cap="none" strike="noStrike">
              <a:solidFill>
                <a:srgbClr val="434343"/>
              </a:solidFill>
              <a:latin typeface="Avenir"/>
              <a:ea typeface="Avenir"/>
              <a:cs typeface="Avenir"/>
              <a:sym typeface="Avenir"/>
            </a:endParaRPr>
          </a:p>
          <a:p>
            <a:pPr indent="-400050" lvl="0" marL="1485900" marR="0" rtl="0" algn="l">
              <a:lnSpc>
                <a:spcPct val="115000"/>
              </a:lnSpc>
              <a:spcBef>
                <a:spcPts val="0"/>
              </a:spcBef>
              <a:spcAft>
                <a:spcPts val="0"/>
              </a:spcAft>
              <a:buClr>
                <a:srgbClr val="434343"/>
              </a:buClr>
              <a:buSzPts val="2700"/>
              <a:buFont typeface="Avenir"/>
              <a:buChar char="●"/>
            </a:pPr>
            <a:r>
              <a:rPr b="0" i="0" lang="en-US" sz="2700" u="none" cap="none" strike="noStrike">
                <a:solidFill>
                  <a:srgbClr val="434343"/>
                </a:solidFill>
                <a:latin typeface="Avenir"/>
                <a:ea typeface="Avenir"/>
                <a:cs typeface="Avenir"/>
                <a:sym typeface="Avenir"/>
              </a:rPr>
              <a:t>Être avec un groupe de gens que je connais</a:t>
            </a:r>
            <a:endParaRPr b="0" i="0" sz="2700" u="none" cap="none" strike="noStrike">
              <a:solidFill>
                <a:srgbClr val="434343"/>
              </a:solidFill>
              <a:latin typeface="Avenir"/>
              <a:ea typeface="Avenir"/>
              <a:cs typeface="Avenir"/>
              <a:sym typeface="Avenir"/>
            </a:endParaRPr>
          </a:p>
          <a:p>
            <a:pPr indent="-400050" lvl="0" marL="1485900" marR="0" rtl="0" algn="l">
              <a:lnSpc>
                <a:spcPct val="115000"/>
              </a:lnSpc>
              <a:spcBef>
                <a:spcPts val="0"/>
              </a:spcBef>
              <a:spcAft>
                <a:spcPts val="0"/>
              </a:spcAft>
              <a:buClr>
                <a:srgbClr val="434343"/>
              </a:buClr>
              <a:buSzPts val="2700"/>
              <a:buFont typeface="Avenir"/>
              <a:buChar char="●"/>
            </a:pPr>
            <a:r>
              <a:rPr b="0" i="0" lang="en-US" sz="2700" u="none" cap="none" strike="noStrike">
                <a:solidFill>
                  <a:srgbClr val="434343"/>
                </a:solidFill>
                <a:latin typeface="Avenir"/>
                <a:ea typeface="Avenir"/>
                <a:cs typeface="Avenir"/>
                <a:sym typeface="Avenir"/>
              </a:rPr>
              <a:t>Me promener dans des endroits bien éclairés</a:t>
            </a:r>
            <a:endParaRPr b="0" i="0" sz="2700" u="none" cap="none" strike="noStrike">
              <a:solidFill>
                <a:srgbClr val="434343"/>
              </a:solidFill>
              <a:latin typeface="Avenir"/>
              <a:ea typeface="Avenir"/>
              <a:cs typeface="Avenir"/>
              <a:sym typeface="Avenir"/>
            </a:endParaRPr>
          </a:p>
          <a:p>
            <a:pPr indent="-400050" lvl="0" marL="1485900" marR="0" rtl="0" algn="l">
              <a:lnSpc>
                <a:spcPct val="115000"/>
              </a:lnSpc>
              <a:spcBef>
                <a:spcPts val="0"/>
              </a:spcBef>
              <a:spcAft>
                <a:spcPts val="0"/>
              </a:spcAft>
              <a:buClr>
                <a:srgbClr val="434343"/>
              </a:buClr>
              <a:buSzPts val="2700"/>
              <a:buFont typeface="Avenir"/>
              <a:buChar char="●"/>
            </a:pPr>
            <a:r>
              <a:rPr b="0" i="0" lang="en-US" sz="2700" u="none" cap="none" strike="noStrike">
                <a:solidFill>
                  <a:srgbClr val="434343"/>
                </a:solidFill>
                <a:latin typeface="Avenir"/>
                <a:ea typeface="Avenir"/>
                <a:cs typeface="Avenir"/>
                <a:sym typeface="Avenir"/>
              </a:rPr>
              <a:t>Être sur mes gardes en tout temps</a:t>
            </a:r>
            <a:endParaRPr b="0" i="0" sz="2700" u="none" cap="none" strike="noStrike">
              <a:solidFill>
                <a:srgbClr val="434343"/>
              </a:solidFill>
              <a:latin typeface="Avenir"/>
              <a:ea typeface="Avenir"/>
              <a:cs typeface="Avenir"/>
              <a:sym typeface="Avenir"/>
            </a:endParaRPr>
          </a:p>
          <a:p>
            <a:pPr indent="-400050" lvl="0" marL="1485900" marR="0" rtl="0" algn="l">
              <a:lnSpc>
                <a:spcPct val="115000"/>
              </a:lnSpc>
              <a:spcBef>
                <a:spcPts val="0"/>
              </a:spcBef>
              <a:spcAft>
                <a:spcPts val="0"/>
              </a:spcAft>
              <a:buClr>
                <a:srgbClr val="434343"/>
              </a:buClr>
              <a:buSzPts val="2700"/>
              <a:buFont typeface="Avenir"/>
              <a:buChar char="●"/>
            </a:pPr>
            <a:r>
              <a:rPr b="0" i="0" lang="en-US" sz="2700" u="none" cap="none" strike="noStrike">
                <a:solidFill>
                  <a:srgbClr val="434343"/>
                </a:solidFill>
                <a:latin typeface="Avenir"/>
                <a:ea typeface="Avenir"/>
                <a:cs typeface="Avenir"/>
                <a:sym typeface="Avenir"/>
              </a:rPr>
              <a:t>Marcher délibérément et ne pas m’arrêter</a:t>
            </a:r>
            <a:endParaRPr b="0" i="0" sz="2700" u="none" cap="none" strike="noStrike">
              <a:solidFill>
                <a:srgbClr val="434343"/>
              </a:solidFill>
              <a:latin typeface="Avenir"/>
              <a:ea typeface="Avenir"/>
              <a:cs typeface="Avenir"/>
              <a:sym typeface="Avenir"/>
            </a:endParaRPr>
          </a:p>
          <a:p>
            <a:pPr indent="-400050" lvl="0" marL="1485900" marR="0" rtl="0" algn="l">
              <a:lnSpc>
                <a:spcPct val="115000"/>
              </a:lnSpc>
              <a:spcBef>
                <a:spcPts val="0"/>
              </a:spcBef>
              <a:spcAft>
                <a:spcPts val="0"/>
              </a:spcAft>
              <a:buClr>
                <a:srgbClr val="434343"/>
              </a:buClr>
              <a:buSzPts val="2700"/>
              <a:buFont typeface="Avenir"/>
              <a:buChar char="●"/>
            </a:pPr>
            <a:r>
              <a:rPr b="0" i="0" lang="en-US" sz="2700" u="none" cap="none" strike="noStrike">
                <a:solidFill>
                  <a:srgbClr val="434343"/>
                </a:solidFill>
                <a:latin typeface="Avenir"/>
                <a:ea typeface="Avenir"/>
                <a:cs typeface="Avenir"/>
                <a:sym typeface="Avenir"/>
              </a:rPr>
              <a:t>Emporter avec moi quelque chose pour me défendre</a:t>
            </a:r>
            <a:endParaRPr b="0" i="0" sz="2700" u="none" cap="none" strike="noStrike">
              <a:solidFill>
                <a:srgbClr val="434343"/>
              </a:solidFill>
              <a:latin typeface="Avenir"/>
              <a:ea typeface="Avenir"/>
              <a:cs typeface="Avenir"/>
              <a:sym typeface="Avenir"/>
            </a:endParaRPr>
          </a:p>
          <a:p>
            <a:pPr indent="-400050" lvl="0" marL="1485900" marR="0" rtl="0" algn="l">
              <a:lnSpc>
                <a:spcPct val="115000"/>
              </a:lnSpc>
              <a:spcBef>
                <a:spcPts val="0"/>
              </a:spcBef>
              <a:spcAft>
                <a:spcPts val="0"/>
              </a:spcAft>
              <a:buClr>
                <a:srgbClr val="434343"/>
              </a:buClr>
              <a:buSzPts val="2700"/>
              <a:buFont typeface="Avenir"/>
              <a:buChar char="●"/>
            </a:pPr>
            <a:r>
              <a:rPr b="0" i="0" lang="en-US" sz="2700" u="none" cap="none" strike="noStrike">
                <a:solidFill>
                  <a:srgbClr val="434343"/>
                </a:solidFill>
                <a:latin typeface="Avenir"/>
                <a:ea typeface="Avenir"/>
                <a:cs typeface="Avenir"/>
                <a:sym typeface="Avenir"/>
              </a:rPr>
              <a:t>Avoir un plan d’urgence bien préparé</a:t>
            </a:r>
            <a:endParaRPr b="0" i="0" sz="2700" u="none" cap="none" strike="noStrike">
              <a:solidFill>
                <a:srgbClr val="434343"/>
              </a:solidFill>
              <a:latin typeface="Avenir"/>
              <a:ea typeface="Avenir"/>
              <a:cs typeface="Avenir"/>
              <a:sym typeface="Avenir"/>
            </a:endParaRPr>
          </a:p>
          <a:p>
            <a:pPr indent="-400050" lvl="0" marL="1485900" marR="0" rtl="0" algn="l">
              <a:lnSpc>
                <a:spcPct val="115000"/>
              </a:lnSpc>
              <a:spcBef>
                <a:spcPts val="0"/>
              </a:spcBef>
              <a:spcAft>
                <a:spcPts val="0"/>
              </a:spcAft>
              <a:buClr>
                <a:srgbClr val="434343"/>
              </a:buClr>
              <a:buSzPts val="2700"/>
              <a:buFont typeface="Avenir"/>
              <a:buChar char="●"/>
            </a:pPr>
            <a:r>
              <a:rPr b="0" i="0" lang="en-US" sz="2700" u="none" cap="none" strike="noStrike">
                <a:solidFill>
                  <a:srgbClr val="434343"/>
                </a:solidFill>
                <a:latin typeface="Avenir"/>
                <a:ea typeface="Avenir"/>
                <a:cs typeface="Avenir"/>
                <a:sym typeface="Avenir"/>
              </a:rPr>
              <a:t>Modifier ou cacher mon langage corporel ou mes vêtements</a:t>
            </a:r>
            <a:endParaRPr b="0" i="0" sz="27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27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0" i="0" lang="en-US" sz="2700" u="none" cap="none" strike="noStrike">
                <a:solidFill>
                  <a:srgbClr val="434343"/>
                </a:solidFill>
                <a:latin typeface="Avenir"/>
                <a:ea typeface="Avenir"/>
                <a:cs typeface="Avenir"/>
                <a:sym typeface="Avenir"/>
              </a:rPr>
              <a:t>Quelles autres idées pourrais-tu ajouter? Partage-les avec la classe.</a:t>
            </a:r>
            <a:endParaRPr b="0" i="0" sz="2700" u="none" cap="none" strike="noStrike">
              <a:solidFill>
                <a:srgbClr val="434343"/>
              </a:solidFill>
              <a:latin typeface="Avenir"/>
              <a:ea typeface="Avenir"/>
              <a:cs typeface="Avenir"/>
              <a:sym typeface="Avenir"/>
            </a:endParaRPr>
          </a:p>
        </p:txBody>
      </p:sp>
      <p:pic>
        <p:nvPicPr>
          <p:cNvPr id="169" name="Google Shape;169;p7"/>
          <p:cNvPicPr preferRelativeResize="0"/>
          <p:nvPr/>
        </p:nvPicPr>
        <p:blipFill rotWithShape="1">
          <a:blip r:embed="rId4">
            <a:alphaModFix/>
          </a:blip>
          <a:srcRect b="0" l="0" r="0" t="0"/>
          <a:stretch/>
        </p:blipFill>
        <p:spPr>
          <a:xfrm>
            <a:off x="11099281" y="2982600"/>
            <a:ext cx="6846400" cy="4931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5" name="Google Shape;175;p9"/>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 name="Google Shape;176;p9"/>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 name="Google Shape;177;p9"/>
          <p:cNvSpPr txBox="1"/>
          <p:nvPr/>
        </p:nvSpPr>
        <p:spPr>
          <a:xfrm>
            <a:off x="1028700" y="838200"/>
            <a:ext cx="9298800" cy="86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Discutons-en</a:t>
            </a:r>
            <a:endParaRPr b="1" i="0" sz="5600" u="none" cap="none" strike="noStrike">
              <a:solidFill>
                <a:srgbClr val="1C1C1C"/>
              </a:solidFill>
              <a:latin typeface="Avenir"/>
              <a:ea typeface="Avenir"/>
              <a:cs typeface="Avenir"/>
              <a:sym typeface="Avenir"/>
            </a:endParaRPr>
          </a:p>
        </p:txBody>
      </p:sp>
      <p:sp>
        <p:nvSpPr>
          <p:cNvPr id="178" name="Google Shape;178;p9"/>
          <p:cNvSpPr txBox="1"/>
          <p:nvPr/>
        </p:nvSpPr>
        <p:spPr>
          <a:xfrm>
            <a:off x="1641750" y="2485575"/>
            <a:ext cx="14180700" cy="6114600"/>
          </a:xfrm>
          <a:prstGeom prst="rect">
            <a:avLst/>
          </a:prstGeom>
          <a:noFill/>
          <a:ln>
            <a:noFill/>
          </a:ln>
        </p:spPr>
        <p:txBody>
          <a:bodyPr anchorCtr="0" anchor="t" bIns="0" lIns="0" spcFirstLastPara="1" rIns="0" wrap="square" tIns="0">
            <a:spAutoFit/>
          </a:bodyPr>
          <a:lstStyle/>
          <a:p>
            <a:pPr indent="-450850" lvl="0" marL="4572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Pourquoi la liste des personnes de genre féminin et des personnes 2SLGBTQ+ est-elle souvent plus longue?</a:t>
            </a:r>
            <a:endParaRPr b="0" i="0" sz="3500" u="none" cap="none" strike="noStrike">
              <a:solidFill>
                <a:srgbClr val="434343"/>
              </a:solidFill>
              <a:latin typeface="Avenir"/>
              <a:ea typeface="Avenir"/>
              <a:cs typeface="Avenir"/>
              <a:sym typeface="Avenir"/>
            </a:endParaRPr>
          </a:p>
          <a:p>
            <a:pPr indent="-450850" lvl="0" marL="4572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Nommez des exemples de violence et de harcèlement que les gens peuvent rencontrer dans la rue? Comment affectent-ils les différents genres?</a:t>
            </a:r>
            <a:endParaRPr b="0" i="0" sz="3500" u="none" cap="none" strike="noStrike">
              <a:solidFill>
                <a:srgbClr val="434343"/>
              </a:solidFill>
              <a:latin typeface="Avenir"/>
              <a:ea typeface="Avenir"/>
              <a:cs typeface="Avenir"/>
              <a:sym typeface="Avenir"/>
            </a:endParaRPr>
          </a:p>
          <a:p>
            <a:pPr indent="-450850" lvl="0" marL="4572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Pourquoi les personnes de genre féminin et les personnes 2SLGBTQ+ sont-elles plus susceptibles d’être harcelées dans les lieux publics? </a:t>
            </a:r>
            <a:endParaRPr b="0" i="0" sz="3500" u="none" cap="none" strike="noStrike">
              <a:solidFill>
                <a:srgbClr val="434343"/>
              </a:solidFill>
              <a:latin typeface="Avenir"/>
              <a:ea typeface="Avenir"/>
              <a:cs typeface="Avenir"/>
              <a:sym typeface="Avenir"/>
            </a:endParaRPr>
          </a:p>
          <a:p>
            <a:pPr indent="-450850" lvl="0" marL="4572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Selon toi, pourquoi le harcèlement et la violence de rue se produisent-ils?</a:t>
            </a:r>
            <a:endParaRPr b="0" i="0" sz="3500" u="none" cap="none" strike="noStrike">
              <a:solidFill>
                <a:srgbClr val="434343"/>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