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hdGVzFEaeDtTk08hl8iCkNt8IF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 Id="rId3" Type="http://schemas.openxmlformats.org/officeDocument/2006/relationships/hyperlink" Target="https://padlet.com/support/padlets_makeapadlet" TargetMode="External"/><Relationship Id="rId4" Type="http://schemas.openxmlformats.org/officeDocument/2006/relationships/hyperlink" Target="https://www.google.com/docs/about/" TargetMode="External"/><Relationship Id="rId5" Type="http://schemas.openxmlformats.org/officeDocument/2006/relationships/hyperlink" Target="https://www.zoho.com/doc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f204bc3889fc80df0de42e9/t/5f453fbb17b6aa4f99754756/1598373819625/Building%2BHealthy%2BRelationships.pdf" TargetMode="External"/><Relationship Id="rId3" Type="http://schemas.openxmlformats.org/officeDocument/2006/relationships/hyperlink" Target="http://wrprevent.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f204bc3889fc80df0de42e9/t/5f453fbb17b6aa4f99754756/1598373819625/Building%2BHealthy%2BRelationships.pdf" TargetMode="External"/><Relationship Id="rId3" Type="http://schemas.openxmlformats.org/officeDocument/2006/relationships/hyperlink" Target="http://wrprevent.c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Objectifs d’apprentissage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Définir les attitudes et les comportements malsains dans les relations de toutes sortes, y compris les relations 2SLGBTQ+.</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Favoriser des compétences relationnelles saines, qui abordent les questions du sexisme, du consentement et des limites.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Encourager les compétences d’esprit critique pour évaluer les risques dans les relations.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Remarques pour le personnel enseignant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Ce cours est l’occasion pour les élèves d’apprendre ce qui distingue les relations saines des relations malsaines, et de leur faire prendre conscience du danger des comportements d’exploitation dans les relations. La traite des personnes repose sur des rapports de pouvoir, de contrôle et de dépendance, et la sensibilisation des élèves à ce phénomène pourrait les protéger de manière significative contre l’exploitation.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highlight>
                  <a:schemeClr val="lt1"/>
                </a:highlight>
              </a:rPr>
              <a:t>Guide de présentation en ligne :</a:t>
            </a:r>
            <a:endParaRPr b="1">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Tout au long de cette présentation PowerPoint, vous trouverez des suggestions d’outils et de plates-formes numériques pour la mise en œuvre d’activités dans des espaces virtuels.</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rgbClr val="FF0000"/>
              </a:highlight>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Supervision par les enseignant(e)s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La technologie en ligne permet aux élèves de s’engager de manière significative à la fois avec le matériel de cours et avec leurs pairs. En raison de la nature sensible du contenu, ayez conscience du risque que des interactions peuvent déclencher des traumatismes. Les outils numériques que vous choisissez doivent refléter la maturité et la sensibilité de vos élèves. Par exemple, vous pouvez préférer les discussions avec tout le groupe, car elles permettent de surveiller la discussion si les interactions en petits groupes sans la supervision d’une personne adulte vous préoccupent.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Accès au matériel de soutien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 matériel de soutien se trouve dans les diaporamas d’accompagnement. Nous invitons les enseignants et enseignantes qui souhaitent l’utiliser à en télécharger une ou des versions sur leur ordinateur pour les distribuer aux élèves, le cas échéant. Les enseignants et enseignantes qui utilisent des systèmes de gestion de l’apprentissage doivent téléverser une version des fichiers pour les élèves qui souhaitent travailler de manière asynchrone. Notez que tous les cours, avec le matériel pédagogique intégré, peuvent être téléchargés sous forme de documents PDF et Word sur le site Web </a:t>
            </a:r>
            <a:r>
              <a:rPr lang="en-US" u="sng">
                <a:solidFill>
                  <a:srgbClr val="4A6EE0"/>
                </a:solidFill>
                <a:hlinkClick r:id="rId2">
                  <a:extLst>
                    <a:ext uri="{A12FA001-AC4F-418D-AE19-62706E023703}">
                      <ahyp:hlinkClr val="tx"/>
                    </a:ext>
                  </a:extLst>
                </a:hlinkClick>
              </a:rPr>
              <a:t>wrprevent.ca</a:t>
            </a:r>
            <a:r>
              <a:rPr lang="en-US">
                <a:solidFill>
                  <a:schemeClr val="dk1"/>
                </a:solidFill>
              </a:rPr>
              <a:t>.</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Guide de présentation en ligne : Mur de mots</a:t>
            </a:r>
            <a:endParaRPr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latin typeface="Times"/>
              <a:ea typeface="Times"/>
              <a:cs typeface="Times"/>
              <a:sym typeface="Times"/>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Outils numériques suggérés :  </a:t>
            </a:r>
            <a:endParaRPr>
              <a:solidFill>
                <a:srgbClr val="0E101A"/>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Padlet </a:t>
            </a:r>
            <a:r>
              <a:rPr i="1" lang="en-US" u="sng">
                <a:solidFill>
                  <a:srgbClr val="0563C1"/>
                </a:solidFill>
                <a:hlinkClick r:id="rId3">
                  <a:extLst>
                    <a:ext uri="{A12FA001-AC4F-418D-AE19-62706E023703}">
                      <ahyp:hlinkClr val="tx"/>
                    </a:ext>
                  </a:extLst>
                </a:hlinkClick>
              </a:rPr>
              <a:t>http://padlet.com/</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Google Docs </a:t>
            </a:r>
            <a:r>
              <a:rPr i="1" lang="en-US" u="sng">
                <a:solidFill>
                  <a:srgbClr val="0563C1"/>
                </a:solidFill>
                <a:hlinkClick r:id="rId4">
                  <a:extLst>
                    <a:ext uri="{A12FA001-AC4F-418D-AE19-62706E023703}">
                      <ahyp:hlinkClr val="tx"/>
                    </a:ext>
                  </a:extLst>
                </a:hlinkClick>
              </a:rPr>
              <a:t>https://www.google.com/intl/fr_ca/docs/about/</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Zoho Docs </a:t>
            </a:r>
            <a:r>
              <a:rPr i="1" lang="en-US" u="sng">
                <a:solidFill>
                  <a:srgbClr val="0563C1"/>
                </a:solidFill>
                <a:hlinkClick r:id="rId5">
                  <a:extLst>
                    <a:ext uri="{A12FA001-AC4F-418D-AE19-62706E023703}">
                      <ahyp:hlinkClr val="tx"/>
                    </a:ext>
                  </a:extLst>
                </a:hlinkClick>
              </a:rPr>
              <a:t>https://www.zoho.com/fr/docs/</a:t>
            </a:r>
            <a:endParaRPr i="1" u="sng">
              <a:solidFill>
                <a:srgbClr val="4A6EE0"/>
              </a:solidFill>
            </a:endParaRPr>
          </a:p>
          <a:p>
            <a:pPr indent="0" lvl="0" marL="0" rtl="0" algn="l">
              <a:lnSpc>
                <a:spcPct val="100000"/>
              </a:lnSpc>
              <a:spcBef>
                <a:spcPts val="0"/>
              </a:spcBef>
              <a:spcAft>
                <a:spcPts val="0"/>
              </a:spcAft>
              <a:buClr>
                <a:schemeClr val="dk1"/>
              </a:buClr>
              <a:buSzPts val="1100"/>
              <a:buFont typeface="Arial"/>
              <a:buNone/>
            </a:pPr>
            <a:br>
              <a:rPr lang="en-US">
                <a:solidFill>
                  <a:schemeClr val="dk1"/>
                </a:solidFill>
              </a:rPr>
            </a:br>
            <a:r>
              <a:rPr lang="en-US">
                <a:solidFill>
                  <a:srgbClr val="0E101A"/>
                </a:solidFill>
              </a:rPr>
              <a:t>Les murs de mots aident les élèves à retenir le nouveau vocabulaire. L’accessibilité est la clé d’un mur de mots efficace. Les élèves doivent pouvoir retrouver les définitions avec facilité. Un mur de mots numérique crée un référentiel en ligne d’idées et de concepts. Utilisez les suggestions suivantes lors de la création d’un mur de mots numérique.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Choisissez une plate-forme qui permet l’édition collaborative. </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Invitez les élèves sur le mur de mots numérique.</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latin typeface="Times"/>
              <a:ea typeface="Times"/>
              <a:cs typeface="Times"/>
              <a:sym typeface="Times"/>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3</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L’enseignant peut utiliser le </a:t>
            </a:r>
            <a:r>
              <a:rPr b="1" lang="en-US">
                <a:solidFill>
                  <a:schemeClr val="dk1"/>
                </a:solidFill>
              </a:rPr>
              <a:t>tableau blanc numérique</a:t>
            </a:r>
            <a:r>
              <a:rPr lang="en-US">
                <a:solidFill>
                  <a:schemeClr val="dk1"/>
                </a:solidFill>
              </a:rPr>
              <a:t> pour recueillir la réflexion des élèves sur les caractéristiques des relations saines.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critères peuvent inclure : une bonne communication (une bonne écoute, l’expression de ses sentiments et de ses opinions); la résolution productive et respectueuse des conflits, etc. Reconnaître qu’une relation est le produit de l’effort que les deux partenaires y ont consacré.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enseignants peuvent examiner les « questions possibles à poser aux jeunes pour chaque scénario » énumérées dans cette activité pour des idées supplémentaires concernant les critères.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C’est une autre opportunité d’afficher des termes et des définitions supplémentaires sur le </a:t>
            </a:r>
            <a:r>
              <a:rPr b="1" lang="en-US">
                <a:solidFill>
                  <a:schemeClr val="dk1"/>
                </a:solidFill>
              </a:rPr>
              <a:t>mur de mots</a:t>
            </a:r>
            <a:r>
              <a:rPr lang="en-US">
                <a:solidFill>
                  <a:schemeClr val="dk1"/>
                </a:solidFill>
              </a:rPr>
              <a:t> numérique de la classe, si un tel mur est utilisé.</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highlight>
                  <a:schemeClr val="lt1"/>
                </a:highlight>
              </a:rPr>
              <a:t>Guide de présentation en ligne : Tableau blanc numérique</a:t>
            </a:r>
            <a:endParaRPr b="1" u="sng">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Bien que chaque enseignant ou enseignante utilise différents systèmes d’apprentissage en ligne pour interagir avec les élèves, les plates-formes les plus courantes partagent des caractéristiques similaires. </a:t>
            </a:r>
            <a:endParaRPr b="1" u="sng">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Outils numériques suggérés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 Des tableaux blancs numériques sont disponibles sur Zoom (Fonctionnalité </a:t>
            </a:r>
            <a:r>
              <a:rPr i="1" lang="en-US">
                <a:solidFill>
                  <a:schemeClr val="dk1"/>
                </a:solidFill>
                <a:highlight>
                  <a:schemeClr val="lt1"/>
                </a:highlight>
              </a:rPr>
              <a:t>Tableau blanc</a:t>
            </a:r>
            <a:r>
              <a:rPr lang="en-US">
                <a:solidFill>
                  <a:schemeClr val="dk1"/>
                </a:solidFill>
                <a:highlight>
                  <a:schemeClr val="lt1"/>
                </a:highlight>
              </a:rPr>
              <a:t>),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 Microsoft Teams (Fonctionnalité </a:t>
            </a:r>
            <a:r>
              <a:rPr i="1" lang="en-US">
                <a:solidFill>
                  <a:schemeClr val="dk1"/>
                </a:solidFill>
                <a:highlight>
                  <a:schemeClr val="lt1"/>
                </a:highlight>
              </a:rPr>
              <a:t>Tableau blanc Microsoft</a:t>
            </a:r>
            <a:r>
              <a:rPr lang="en-US">
                <a:solidFill>
                  <a:schemeClr val="dk1"/>
                </a:solidFill>
                <a:highlight>
                  <a:schemeClr val="lt1"/>
                </a:highlight>
              </a:rPr>
              <a:t>),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 Google Meets (Fonctionnalité </a:t>
            </a:r>
            <a:r>
              <a:rPr i="1" lang="en-US">
                <a:solidFill>
                  <a:schemeClr val="dk1"/>
                </a:solidFill>
                <a:highlight>
                  <a:schemeClr val="lt1"/>
                </a:highlight>
              </a:rPr>
              <a:t>Jamboard</a:t>
            </a:r>
            <a:r>
              <a:rPr lang="en-US">
                <a:solidFill>
                  <a:schemeClr val="dk1"/>
                </a:solidFill>
                <a:highlight>
                  <a:schemeClr val="lt1"/>
                </a:highlight>
              </a:rPr>
              <a:t>).</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Les tableaux blancs numériques permettent aux éducateurs ou éducatrices et aux élèves d’ajouter simultanément du texte et des images sur un seul document du tableau blanc numérique.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En plus des outils suggérés ci-dessus, vous pouvez également utiliser Google Jamboards (</a:t>
            </a:r>
            <a:r>
              <a:rPr lang="en-US" u="sng">
                <a:solidFill>
                  <a:srgbClr val="0000FF"/>
                </a:solidFill>
                <a:highlight>
                  <a:schemeClr val="lt1"/>
                </a:highlight>
                <a:hlinkClick r:id="rId2">
                  <a:extLst>
                    <a:ext uri="{A12FA001-AC4F-418D-AE19-62706E023703}">
                      <ahyp:hlinkClr val="tx"/>
                    </a:ext>
                  </a:extLst>
                </a:hlinkClick>
              </a:rPr>
              <a:t>https://jamboard.google.com/</a:t>
            </a:r>
            <a:r>
              <a:rPr lang="en-US">
                <a:solidFill>
                  <a:schemeClr val="dk1"/>
                </a:solidFill>
                <a:highlight>
                  <a:schemeClr val="lt1"/>
                </a:highlight>
              </a:rPr>
              <a:t>) pour créer un tableau blanc numérique.  En cliquant sur le bouton « Partager », vous pouvez modifier les paramètres de confidentialité et inviter les élèves par courriel ou partager un lien pour collaborer dans le même document. Veuillez noter </a:t>
            </a:r>
            <a:endParaRPr>
              <a:solidFill>
                <a:schemeClr val="dk1"/>
              </a:solidFill>
            </a:endParaRPr>
          </a:p>
          <a:p>
            <a:pPr indent="-22860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22860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Décortiquez une partie ou toutes les caractéristiques énumérées et demandez aux élèves d’indiquer celles avec lesquelles ils sont d’accord.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Ensuite, apportez les révisions nécessaires aux éléments existants et ajoutez-les à la liste. Les enseignant(e)s peuvent utiliser un </a:t>
            </a:r>
            <a:r>
              <a:rPr b="1" lang="en-US">
                <a:solidFill>
                  <a:schemeClr val="dk1"/>
                </a:solidFill>
              </a:rPr>
              <a:t>tableau blanc</a:t>
            </a:r>
            <a:r>
              <a:rPr lang="en-US">
                <a:solidFill>
                  <a:schemeClr val="dk1"/>
                </a:solidFill>
              </a:rPr>
              <a:t> numérique pour capturer les pensées des élèves.</a:t>
            </a:r>
            <a:endParaRPr/>
          </a:p>
        </p:txBody>
      </p:sp>
      <p:sp>
        <p:nvSpPr>
          <p:cNvPr id="224" name="Google Shape;2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3</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enseignants lancent une discussion basée sur cette citation et sur la réflexion initiale des élèves. Cela permettra d’entamer le processus de co-construction des critères de ce qui crée une relation saine avec les élèves.</a:t>
            </a:r>
            <a:endParaRPr/>
          </a:p>
        </p:txBody>
      </p:sp>
      <p:sp>
        <p:nvSpPr>
          <p:cNvPr id="236" name="Google Shape;2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Veuillez noter que les élèves effectueront cette tâche à la fin du cours. Encouragez-les à réfléchir tout au long du plan de cours si leurs relations passées, présentes ou idéalisées (leur souhait pour leurs relations futures) sont caractérisées par des traits sains ou malsains. </a:t>
            </a:r>
            <a:endParaRPr/>
          </a:p>
        </p:txBody>
      </p:sp>
      <p:sp>
        <p:nvSpPr>
          <p:cNvPr id="245" name="Google Shape;2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élèves devraient être en mesure de répondre à cette question à la fin du cours.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Cette question peut être utilisée comme un billet de sortie pour vérifier la compréhension des élèves ou l’atteinte de l’objectif du cours.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57" name="Google Shape;25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d2776504e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Veuillez noter que les élèves doivent réfléchir individuellement à cette question. Donnez la parole aux élèves pour qu’ils ou elles posent des questions ou partagent leurs expériences. </a:t>
            </a:r>
            <a:endParaRPr/>
          </a:p>
        </p:txBody>
      </p:sp>
      <p:sp>
        <p:nvSpPr>
          <p:cNvPr id="271" name="Google Shape;271;g2d2776504e7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5</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Rappelez aux élèves la question qui a été soulevée au début du cours. Demandez-leur de partager leurs réflexions. </a:t>
            </a:r>
            <a:endParaRPr/>
          </a:p>
        </p:txBody>
      </p:sp>
      <p:sp>
        <p:nvSpPr>
          <p:cNvPr id="283" name="Google Shape;28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4</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Rappelez aux élèves qu’il existe un soutien important pour les personnes de tous âges qui vivent des expériences de violence dans le cadre de relations intimes.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Demandez aux élèves de proposer des endroits où une personne pourrait se présenter ou auxquels elle pourrait téléphoner si elle se retrouvait dans une relation malsaine. Les enseignants peuvent co-construire cette diapositive avec leurs élèves. Les exemples à l’école peuvent inclure un enseignant, le service d’orientation, un ami ou une amie, l’administration, etc. Les exemples dans la communauté peuvent inclure une personne adulte en qui ils ont confiance, un centre de crise local, un refuge pour femmes, etc.</a:t>
            </a:r>
            <a:endParaRPr/>
          </a:p>
        </p:txBody>
      </p:sp>
      <p:sp>
        <p:nvSpPr>
          <p:cNvPr id="297" name="Google Shape;2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Avertissement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Pour de nombreux élèves, il s’agit peut-être de la </a:t>
            </a:r>
            <a:r>
              <a:rPr b="1" lang="en-US">
                <a:solidFill>
                  <a:schemeClr val="dk1"/>
                </a:solidFill>
              </a:rPr>
              <a:t>première fois </a:t>
            </a:r>
            <a:r>
              <a:rPr lang="en-US">
                <a:solidFill>
                  <a:schemeClr val="dk1"/>
                </a:solidFill>
              </a:rPr>
              <a:t>qu’ils ou elles discutent de l’exploitation sexuelle et de la traite des personnes à des fins d’exploitation sexuelle.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Rappelez-leur qu’ils ou elles vont discuter d’un sujet difficile et assurez-leur que la priorité numéro un tout au long des séances est </a:t>
            </a:r>
            <a:r>
              <a:rPr b="1" lang="en-US">
                <a:solidFill>
                  <a:schemeClr val="dk1"/>
                </a:solidFill>
              </a:rPr>
              <a:t>leur bien-être</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 aux élèves que du </a:t>
            </a:r>
            <a:r>
              <a:rPr b="1" lang="en-US">
                <a:solidFill>
                  <a:schemeClr val="dk1"/>
                </a:solidFill>
              </a:rPr>
              <a:t>soutien est disponible</a:t>
            </a:r>
            <a:r>
              <a:rPr lang="en-US">
                <a:solidFill>
                  <a:schemeClr val="dk1"/>
                </a:solidFill>
              </a:rPr>
              <a:t>. Ils ou elles peuvent accéder au soutien de l’école (travailleurs sociaux, conseillers, etc.) ou à des ressources à l’échelle du Canada.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doivent recevoir de l’information au sujet du contenu de la présentation et </a:t>
            </a:r>
            <a:r>
              <a:rPr b="1" lang="en-US">
                <a:solidFill>
                  <a:schemeClr val="dk1"/>
                </a:solidFill>
              </a:rPr>
              <a:t>doivent avoir l’option de ne pas participer au cours.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Faire une entente de classe :</a:t>
            </a:r>
            <a:r>
              <a:rPr lang="en-US">
                <a:solidFill>
                  <a:schemeClr val="dk1"/>
                </a:solidFill>
              </a:rPr>
              <a:t>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du cours)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4</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Rappelez aux élèves qu’il existe un soutien important pour les personnes de tous âges qui vivent des expériences de violence dans le cadre de relations intimes.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Demandez aux élèves de proposer des endroits où une personne pourrait se présenter ou auxquels elle pourrait téléphoner si elle se retrouvait dans une relation malsaine. Les enseignants peuvent co-construire cette diapositive avec leurs élèves. Les exemples à l’école peuvent inclure un enseignant, le service d’orientation, un ami ou une amie, l’administration, etc. Les exemples dans la communauté peuvent inclure une personne adulte en qui ils ont confiance, un centre de crise local, un refuge pour femmes, etc.</a:t>
            </a:r>
            <a:endParaRPr/>
          </a:p>
        </p:txBody>
      </p:sp>
      <p:sp>
        <p:nvSpPr>
          <p:cNvPr id="310" name="Google Shape;3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d2776504e7_0_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2d2776504e7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Passez en revue certains ou tous les scénarios de l’encadré (diapositive suivante) et demandez aux élèves de trouver s’il s’agit d’exemples de relations saines ou malsaines et pourquoi.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Veuillez noter que ces scénarios ont été choisis parmi les 24 scénarios originaux faisant partie du </a:t>
            </a:r>
            <a:r>
              <a:rPr lang="en-US" u="sng">
                <a:solidFill>
                  <a:srgbClr val="0000FF"/>
                </a:solidFill>
                <a:hlinkClick r:id="rId2">
                  <a:extLst>
                    <a:ext uri="{A12FA001-AC4F-418D-AE19-62706E023703}">
                      <ahyp:hlinkClr val="tx"/>
                    </a:ext>
                  </a:extLst>
                </a:hlinkClick>
              </a:rPr>
              <a:t>plan de cours original</a:t>
            </a:r>
            <a:r>
              <a:rPr lang="en-US">
                <a:solidFill>
                  <a:schemeClr val="dk1"/>
                </a:solidFill>
              </a:rPr>
              <a:t> de la ressource de White Ribbon </a:t>
            </a:r>
            <a:r>
              <a:rPr lang="en-US" u="sng">
                <a:solidFill>
                  <a:srgbClr val="0000FF"/>
                </a:solidFill>
                <a:hlinkClick r:id="rId3">
                  <a:extLst>
                    <a:ext uri="{A12FA001-AC4F-418D-AE19-62706E023703}">
                      <ahyp:hlinkClr val="tx"/>
                    </a:ext>
                  </a:extLst>
                </a:hlinkClick>
              </a:rPr>
              <a:t>wrprevent.ca</a:t>
            </a:r>
            <a:r>
              <a:rPr lang="en-US">
                <a:solidFill>
                  <a:schemeClr val="dk1"/>
                </a:solidFill>
              </a:rPr>
              <a:t>.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Passez en revue certains ou tous les scénarios de l’encadré et demandez aux élèves de trouver s’ils sont sains ou malsains et pourquoi.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Veuillez noter que ces scénarios ont été choisis parmi les 24 scénarios originaux faisant partie du </a:t>
            </a:r>
            <a:r>
              <a:rPr lang="en-US" u="sng">
                <a:solidFill>
                  <a:srgbClr val="0000FF"/>
                </a:solidFill>
                <a:hlinkClick r:id="rId2">
                  <a:extLst>
                    <a:ext uri="{A12FA001-AC4F-418D-AE19-62706E023703}">
                      <ahyp:hlinkClr val="tx"/>
                    </a:ext>
                  </a:extLst>
                </a:hlinkClick>
              </a:rPr>
              <a:t>plan de cours original</a:t>
            </a:r>
            <a:r>
              <a:rPr lang="en-US">
                <a:solidFill>
                  <a:schemeClr val="dk1"/>
                </a:solidFill>
              </a:rPr>
              <a:t> de la ressource de White Ribbon </a:t>
            </a:r>
            <a:r>
              <a:rPr lang="en-US" u="sng">
                <a:solidFill>
                  <a:srgbClr val="0000FF"/>
                </a:solidFill>
                <a:hlinkClick r:id="rId3">
                  <a:extLst>
                    <a:ext uri="{A12FA001-AC4F-418D-AE19-62706E023703}">
                      <ahyp:hlinkClr val="tx"/>
                    </a:ext>
                  </a:extLst>
                </a:hlinkClick>
              </a:rPr>
              <a:t>wrprevent.ca</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Notez que les scénarios sont nuancés, situationnels et dépendent de nombreux facteurs, il pourrait donc être nécessaire de présupposer certains éléments. Les enseignants devront aborder et discuter de toutes les « zones grises » afin d’encourager la réflexion critique de leurs élèves.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chemeClr val="lt1"/>
                </a:highlight>
              </a:rPr>
              <a:t>Par exemple, le scénario « il dit souvent à sa partenaire à quel point elle compte pour lui » pourrait être positif, mais il pourrait également mettre en évidence un signe de contrôle et d’exploitation émotionnels s’il y a présence de comportements violents dans la relation ou si le ou la partenaire a un besoin malsain de validation.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p:nvPr>
            <p:ph idx="2" type="pic"/>
          </p:nvPr>
        </p:nvSpPr>
        <p:spPr>
          <a:xfrm>
            <a:off x="1792288" y="612775"/>
            <a:ext cx="5486400" cy="4114800"/>
          </a:xfrm>
          <a:prstGeom prst="rect">
            <a:avLst/>
          </a:prstGeom>
          <a:noFill/>
          <a:ln>
            <a:noFill/>
          </a:ln>
        </p:spPr>
      </p:sp>
      <p:sp>
        <p:nvSpPr>
          <p:cNvPr id="64" name="Google Shape;64;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21.png"/><Relationship Id="rId8"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3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14.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4.png"/><Relationship Id="rId5"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youtu.be/aw2RJM83v4M?si=9pQO--UQ_jl3JHeA" TargetMode="External"/><Relationship Id="rId5" Type="http://schemas.openxmlformats.org/officeDocument/2006/relationships/image" Target="../media/image23.png"/><Relationship Id="rId6" Type="http://schemas.openxmlformats.org/officeDocument/2006/relationships/image" Target="../media/image1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youtu.be/cfum2-oxJ9Y?si=Ro1__3eJ5cmPJB35" TargetMode="External"/><Relationship Id="rId4" Type="http://schemas.openxmlformats.org/officeDocument/2006/relationships/image" Target="../media/image22.png"/><Relationship Id="rId5" Type="http://schemas.openxmlformats.org/officeDocument/2006/relationships/image" Target="../media/image1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4.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A2B1"/>
        </a:solidFill>
      </p:bgPr>
    </p:bg>
    <p:spTree>
      <p:nvGrpSpPr>
        <p:cNvPr id="83" name="Shape 83"/>
        <p:cNvGrpSpPr/>
        <p:nvPr/>
      </p:nvGrpSpPr>
      <p:grpSpPr>
        <a:xfrm>
          <a:off x="0" y="0"/>
          <a:ext cx="0" cy="0"/>
          <a:chOff x="0" y="0"/>
          <a:chExt cx="0" cy="0"/>
        </a:xfrm>
      </p:grpSpPr>
      <p:sp>
        <p:nvSpPr>
          <p:cNvPr id="84" name="Google Shape;84;p1"/>
          <p:cNvSpPr/>
          <p:nvPr/>
        </p:nvSpPr>
        <p:spPr>
          <a:xfrm>
            <a:off x="-418201" y="-1667748"/>
            <a:ext cx="18706201" cy="6334998"/>
          </a:xfrm>
          <a:custGeom>
            <a:rect b="b" l="l" r="r" t="t"/>
            <a:pathLst>
              <a:path extrusionOk="0" h="6334998" w="18706201">
                <a:moveTo>
                  <a:pt x="0" y="0"/>
                </a:moveTo>
                <a:lnTo>
                  <a:pt x="18706201" y="0"/>
                </a:lnTo>
                <a:lnTo>
                  <a:pt x="18706201" y="6334998"/>
                </a:lnTo>
                <a:lnTo>
                  <a:pt x="0" y="6334998"/>
                </a:lnTo>
                <a:lnTo>
                  <a:pt x="0" y="0"/>
                </a:lnTo>
                <a:close/>
              </a:path>
            </a:pathLst>
          </a:custGeom>
          <a:blipFill rotWithShape="1">
            <a:blip r:embed="rId3">
              <a:alphaModFix/>
            </a:blip>
            <a:stretch>
              <a:fillRect b="-15775" l="0" r="0" t="-233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txBox="1"/>
          <p:nvPr/>
        </p:nvSpPr>
        <p:spPr>
          <a:xfrm>
            <a:off x="6278181" y="5133975"/>
            <a:ext cx="11291285" cy="583814"/>
          </a:xfrm>
          <a:prstGeom prst="rect">
            <a:avLst/>
          </a:prstGeom>
          <a:noFill/>
          <a:ln>
            <a:noFill/>
          </a:ln>
        </p:spPr>
        <p:txBody>
          <a:bodyPr anchorCtr="0" anchor="t" bIns="0" lIns="0" spcFirstLastPara="1" rIns="0" wrap="square" tIns="0">
            <a:spAutoFit/>
          </a:bodyPr>
          <a:lstStyle/>
          <a:p>
            <a:pPr indent="0" lvl="0" marL="0" marR="0" rtl="0" algn="r">
              <a:lnSpc>
                <a:spcPct val="1125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COURS 3</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8123063" y="6010276"/>
            <a:ext cx="9446404" cy="958147"/>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Clr>
                <a:srgbClr val="000000"/>
              </a:buClr>
              <a:buSzPts val="5000"/>
              <a:buFont typeface="Arial"/>
              <a:buNone/>
            </a:pPr>
            <a:r>
              <a:rPr b="1" i="0" lang="en-US" sz="5000" u="none" cap="none" strike="noStrike">
                <a:solidFill>
                  <a:srgbClr val="1C1C1C"/>
                </a:solidFill>
                <a:latin typeface="Avenir"/>
                <a:ea typeface="Avenir"/>
                <a:cs typeface="Avenir"/>
                <a:sym typeface="Avenir"/>
              </a:rPr>
              <a:t>Établir des relations saines</a:t>
            </a:r>
            <a:endParaRPr b="0" i="0" sz="1400" u="none" cap="none" strike="noStrike">
              <a:solidFill>
                <a:srgbClr val="000000"/>
              </a:solidFill>
              <a:latin typeface="Arial"/>
              <a:ea typeface="Arial"/>
              <a:cs typeface="Arial"/>
              <a:sym typeface="Arial"/>
            </a:endParaRPr>
          </a:p>
        </p:txBody>
      </p:sp>
      <p:grpSp>
        <p:nvGrpSpPr>
          <p:cNvPr id="87" name="Google Shape;87;p1"/>
          <p:cNvGrpSpPr/>
          <p:nvPr/>
        </p:nvGrpSpPr>
        <p:grpSpPr>
          <a:xfrm>
            <a:off x="427961" y="5404777"/>
            <a:ext cx="8716039" cy="3960683"/>
            <a:chOff x="427961" y="5404778"/>
            <a:chExt cx="8716039" cy="3960683"/>
          </a:xfrm>
        </p:grpSpPr>
        <p:pic>
          <p:nvPicPr>
            <p:cNvPr id="88" name="Google Shape;88;p1"/>
            <p:cNvPicPr preferRelativeResize="0"/>
            <p:nvPr/>
          </p:nvPicPr>
          <p:blipFill rotWithShape="1">
            <a:blip r:embed="rId4">
              <a:alphaModFix/>
            </a:blip>
            <a:srcRect b="0" l="0" r="0" t="0"/>
            <a:stretch/>
          </p:blipFill>
          <p:spPr>
            <a:xfrm>
              <a:off x="716223" y="8573162"/>
              <a:ext cx="8427777" cy="792299"/>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427961" y="7059214"/>
              <a:ext cx="4502150" cy="1548251"/>
            </a:xfrm>
            <a:prstGeom prst="rect">
              <a:avLst/>
            </a:prstGeom>
            <a:noFill/>
            <a:ln>
              <a:noFill/>
            </a:ln>
          </p:spPr>
        </p:pic>
        <p:pic>
          <p:nvPicPr>
            <p:cNvPr descr="A black and white logo&#10;&#10;Description automatically generated" id="90" name="Google Shape;90;p1"/>
            <p:cNvPicPr preferRelativeResize="0"/>
            <p:nvPr/>
          </p:nvPicPr>
          <p:blipFill rotWithShape="1">
            <a:blip r:embed="rId6">
              <a:alphaModFix/>
            </a:blip>
            <a:srcRect b="0" l="0" r="0" t="0"/>
            <a:stretch/>
          </p:blipFill>
          <p:spPr>
            <a:xfrm>
              <a:off x="716223" y="5404778"/>
              <a:ext cx="2170959" cy="1748231"/>
            </a:xfrm>
            <a:prstGeom prst="rect">
              <a:avLst/>
            </a:prstGeom>
            <a:noFill/>
            <a:ln>
              <a:noFill/>
            </a:ln>
          </p:spPr>
        </p:pic>
      </p:grpSp>
      <p:pic>
        <p:nvPicPr>
          <p:cNvPr id="91" name="Google Shape;91;p1"/>
          <p:cNvPicPr preferRelativeResize="0"/>
          <p:nvPr/>
        </p:nvPicPr>
        <p:blipFill rotWithShape="1">
          <a:blip r:embed="rId7">
            <a:alphaModFix/>
          </a:blip>
          <a:srcRect b="0" l="39" r="49" t="0"/>
          <a:stretch/>
        </p:blipFill>
        <p:spPr>
          <a:xfrm>
            <a:off x="5009300" y="6863199"/>
            <a:ext cx="4134703" cy="1481874"/>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6426856" y="4890487"/>
            <a:ext cx="2642469" cy="1786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0"/>
          <p:cNvGrpSpPr/>
          <p:nvPr/>
        </p:nvGrpSpPr>
        <p:grpSpPr>
          <a:xfrm>
            <a:off x="-201706" y="2581729"/>
            <a:ext cx="18669122" cy="7907029"/>
            <a:chOff x="0" y="-38100"/>
            <a:chExt cx="4916938" cy="2082496"/>
          </a:xfrm>
        </p:grpSpPr>
        <p:sp>
          <p:nvSpPr>
            <p:cNvPr id="186" name="Google Shape;186;p10"/>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10"/>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0"/>
          <p:cNvGrpSpPr/>
          <p:nvPr/>
        </p:nvGrpSpPr>
        <p:grpSpPr>
          <a:xfrm>
            <a:off x="-201706" y="-279132"/>
            <a:ext cx="18669000" cy="3275585"/>
            <a:chOff x="0" y="-38100"/>
            <a:chExt cx="4916938" cy="862705"/>
          </a:xfrm>
        </p:grpSpPr>
        <p:sp>
          <p:nvSpPr>
            <p:cNvPr id="189" name="Google Shape;189;p10"/>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10"/>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10"/>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10"/>
          <p:cNvSpPr txBox="1"/>
          <p:nvPr/>
        </p:nvSpPr>
        <p:spPr>
          <a:xfrm>
            <a:off x="2701346" y="1108725"/>
            <a:ext cx="12885300" cy="253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Caractéristiques des relations saines </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193" name="Google Shape;193;p10"/>
          <p:cNvSpPr txBox="1"/>
          <p:nvPr/>
        </p:nvSpPr>
        <p:spPr>
          <a:xfrm>
            <a:off x="2451100" y="3630338"/>
            <a:ext cx="14630400" cy="611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3500" u="none" cap="none" strike="noStrike">
                <a:solidFill>
                  <a:schemeClr val="dk1"/>
                </a:solidFill>
                <a:latin typeface="Avenir"/>
                <a:ea typeface="Avenir"/>
                <a:cs typeface="Avenir"/>
                <a:sym typeface="Avenir"/>
              </a:rPr>
              <a:t>Discutons des questions suivantes :</a:t>
            </a:r>
            <a:endParaRPr b="1"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Qu’ont en commun tous les scénarios de relations saines?</a:t>
            </a:r>
            <a:endParaRPr b="0" i="0" sz="35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Qu’ont en commun tous les scénarios de relations malsaines?</a:t>
            </a:r>
            <a:endParaRPr b="0" i="0" sz="35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Quelles sont les conséquences d’une relation malsaine? Quels sont les avantages d’une relation saine?</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1"/>
          <p:cNvGrpSpPr/>
          <p:nvPr/>
        </p:nvGrpSpPr>
        <p:grpSpPr>
          <a:xfrm>
            <a:off x="0" y="-144661"/>
            <a:ext cx="5782235" cy="10431661"/>
            <a:chOff x="0" y="-38100"/>
            <a:chExt cx="1522893" cy="2747433"/>
          </a:xfrm>
        </p:grpSpPr>
        <p:sp>
          <p:nvSpPr>
            <p:cNvPr id="199" name="Google Shape;199;p11"/>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11"/>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1"/>
          <p:cNvGrpSpPr/>
          <p:nvPr/>
        </p:nvGrpSpPr>
        <p:grpSpPr>
          <a:xfrm>
            <a:off x="5782235" y="-144661"/>
            <a:ext cx="12685059" cy="10431661"/>
            <a:chOff x="0" y="-38100"/>
            <a:chExt cx="3340921" cy="2747433"/>
          </a:xfrm>
        </p:grpSpPr>
        <p:sp>
          <p:nvSpPr>
            <p:cNvPr id="202" name="Google Shape;202;p11"/>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11"/>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1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11"/>
          <p:cNvSpPr txBox="1"/>
          <p:nvPr/>
        </p:nvSpPr>
        <p:spPr>
          <a:xfrm>
            <a:off x="697052" y="838200"/>
            <a:ext cx="4753500" cy="29241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Créer ta propre situation de rencontre</a:t>
            </a:r>
            <a:endParaRPr b="0" i="0" sz="1400" u="none" cap="none" strike="noStrike">
              <a:solidFill>
                <a:srgbClr val="000000"/>
              </a:solidFill>
              <a:latin typeface="Arial"/>
              <a:ea typeface="Arial"/>
              <a:cs typeface="Arial"/>
              <a:sym typeface="Arial"/>
            </a:endParaRPr>
          </a:p>
        </p:txBody>
      </p:sp>
      <p:sp>
        <p:nvSpPr>
          <p:cNvPr id="206" name="Google Shape;206;p11"/>
          <p:cNvSpPr txBox="1"/>
          <p:nvPr/>
        </p:nvSpPr>
        <p:spPr>
          <a:xfrm>
            <a:off x="7977438" y="1467751"/>
            <a:ext cx="8294700" cy="6437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100" u="none" cap="none" strike="noStrike">
                <a:solidFill>
                  <a:srgbClr val="1C1C1C"/>
                </a:solidFill>
                <a:latin typeface="Avenir"/>
                <a:ea typeface="Avenir"/>
                <a:cs typeface="Avenir"/>
                <a:sym typeface="Avenir"/>
              </a:rPr>
              <a:t>Utilise les critères des relations saines pour créer ta propre situation de rencontre « Est-ce sain? » (situation relationnelle).</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4100" u="none" cap="none" strike="noStrike">
                <a:solidFill>
                  <a:srgbClr val="1C1C1C"/>
                </a:solidFill>
                <a:latin typeface="Avenir"/>
                <a:ea typeface="Avenir"/>
                <a:cs typeface="Avenir"/>
                <a:sym typeface="Avenir"/>
              </a:rPr>
              <a:t>Ton scénario peut décrire une relation saine ou malsaine.</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4100" u="none" cap="none" strike="noStrike">
                <a:solidFill>
                  <a:srgbClr val="1C1C1C"/>
                </a:solidFill>
                <a:latin typeface="Avenir"/>
                <a:ea typeface="Avenir"/>
                <a:cs typeface="Avenir"/>
                <a:sym typeface="Avenir"/>
              </a:rPr>
              <a:t>Partage ton scénario avec la classe.  </a:t>
            </a:r>
            <a:endParaRPr b="0" i="0" sz="4100" u="none" cap="none" strike="noStrike">
              <a:solidFill>
                <a:srgbClr val="1C1C1C"/>
              </a:solidFill>
              <a:latin typeface="Avenir"/>
              <a:ea typeface="Avenir"/>
              <a:cs typeface="Avenir"/>
              <a:sym typeface="Avenir"/>
            </a:endParaRPr>
          </a:p>
        </p:txBody>
      </p:sp>
      <p:pic>
        <p:nvPicPr>
          <p:cNvPr id="207" name="Google Shape;207;p11"/>
          <p:cNvPicPr preferRelativeResize="0"/>
          <p:nvPr/>
        </p:nvPicPr>
        <p:blipFill rotWithShape="1">
          <a:blip r:embed="rId4">
            <a:alphaModFix/>
          </a:blip>
          <a:srcRect b="0" l="0" r="0" t="0"/>
          <a:stretch/>
        </p:blipFill>
        <p:spPr>
          <a:xfrm>
            <a:off x="723727" y="5285550"/>
            <a:ext cx="4395340" cy="292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2"/>
          <p:cNvGrpSpPr/>
          <p:nvPr/>
        </p:nvGrpSpPr>
        <p:grpSpPr>
          <a:xfrm>
            <a:off x="0" y="-144661"/>
            <a:ext cx="634634" cy="10431661"/>
            <a:chOff x="0" y="-38100"/>
            <a:chExt cx="167146" cy="2747433"/>
          </a:xfrm>
        </p:grpSpPr>
        <p:sp>
          <p:nvSpPr>
            <p:cNvPr id="213" name="Google Shape;213;p12"/>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12"/>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2"/>
          <p:cNvGrpSpPr/>
          <p:nvPr/>
        </p:nvGrpSpPr>
        <p:grpSpPr>
          <a:xfrm>
            <a:off x="634634" y="-144661"/>
            <a:ext cx="17832660" cy="10431661"/>
            <a:chOff x="0" y="-38100"/>
            <a:chExt cx="4696668" cy="2747433"/>
          </a:xfrm>
        </p:grpSpPr>
        <p:sp>
          <p:nvSpPr>
            <p:cNvPr id="216" name="Google Shape;216;p12"/>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12"/>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2"/>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12"/>
          <p:cNvSpPr txBox="1"/>
          <p:nvPr/>
        </p:nvSpPr>
        <p:spPr>
          <a:xfrm>
            <a:off x="4876364" y="1348898"/>
            <a:ext cx="93492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Activité 3: Discutons-en…</a:t>
            </a:r>
            <a:endParaRPr b="1" i="0" sz="4999" u="none" cap="none" strike="noStrike">
              <a:solidFill>
                <a:srgbClr val="1C1C1C"/>
              </a:solidFill>
              <a:latin typeface="Avenir"/>
              <a:ea typeface="Avenir"/>
              <a:cs typeface="Avenir"/>
              <a:sym typeface="Avenir"/>
            </a:endParaRPr>
          </a:p>
        </p:txBody>
      </p:sp>
      <p:sp>
        <p:nvSpPr>
          <p:cNvPr id="220" name="Google Shape;220;p12"/>
          <p:cNvSpPr txBox="1"/>
          <p:nvPr/>
        </p:nvSpPr>
        <p:spPr>
          <a:xfrm>
            <a:off x="779204" y="4143838"/>
            <a:ext cx="8294700" cy="3150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chemeClr val="dk1"/>
              </a:buClr>
              <a:buSzPts val="1100"/>
              <a:buFont typeface="Arial"/>
              <a:buNone/>
            </a:pPr>
            <a:r>
              <a:rPr b="0" i="0" lang="en-US" sz="4600" u="none" cap="none" strike="noStrike">
                <a:solidFill>
                  <a:srgbClr val="1C1C1C"/>
                </a:solidFill>
                <a:latin typeface="Avenir"/>
                <a:ea typeface="Avenir"/>
                <a:cs typeface="Avenir"/>
                <a:sym typeface="Avenir"/>
              </a:rPr>
              <a:t>Quelles sont les qualités nécessaires pour qu’une </a:t>
            </a:r>
            <a:endParaRPr b="0" i="0" sz="4600" u="none" cap="none" strike="noStrike">
              <a:solidFill>
                <a:srgbClr val="1C1C1C"/>
              </a:solidFill>
              <a:latin typeface="Avenir"/>
              <a:ea typeface="Avenir"/>
              <a:cs typeface="Avenir"/>
              <a:sym typeface="Avenir"/>
            </a:endParaRPr>
          </a:p>
          <a:p>
            <a:pPr indent="0" lvl="0" marL="0" marR="0" rtl="0" algn="r">
              <a:lnSpc>
                <a:spcPct val="115000"/>
              </a:lnSpc>
              <a:spcBef>
                <a:spcPts val="0"/>
              </a:spcBef>
              <a:spcAft>
                <a:spcPts val="0"/>
              </a:spcAft>
              <a:buClr>
                <a:schemeClr val="dk1"/>
              </a:buClr>
              <a:buSzPts val="1100"/>
              <a:buFont typeface="Arial"/>
              <a:buNone/>
            </a:pPr>
            <a:r>
              <a:rPr b="0" i="0" lang="en-US" sz="4600" u="none" cap="none" strike="noStrike">
                <a:solidFill>
                  <a:srgbClr val="1C1C1C"/>
                </a:solidFill>
                <a:latin typeface="Avenir"/>
                <a:ea typeface="Avenir"/>
                <a:cs typeface="Avenir"/>
                <a:sym typeface="Avenir"/>
              </a:rPr>
              <a:t>relation soit saine et </a:t>
            </a:r>
            <a:endParaRPr b="0" i="0" sz="4600" u="none" cap="none" strike="noStrike">
              <a:solidFill>
                <a:srgbClr val="1C1C1C"/>
              </a:solidFill>
              <a:latin typeface="Avenir"/>
              <a:ea typeface="Avenir"/>
              <a:cs typeface="Avenir"/>
              <a:sym typeface="Avenir"/>
            </a:endParaRPr>
          </a:p>
          <a:p>
            <a:pPr indent="0" lvl="0" marL="0" marR="0" rtl="0" algn="r">
              <a:lnSpc>
                <a:spcPct val="115000"/>
              </a:lnSpc>
              <a:spcBef>
                <a:spcPts val="0"/>
              </a:spcBef>
              <a:spcAft>
                <a:spcPts val="0"/>
              </a:spcAft>
              <a:buClr>
                <a:srgbClr val="000000"/>
              </a:buClr>
              <a:buSzPts val="1100"/>
              <a:buFont typeface="Arial"/>
              <a:buNone/>
            </a:pPr>
            <a:r>
              <a:rPr b="0" i="0" lang="en-US" sz="4600" u="none" cap="none" strike="noStrike">
                <a:solidFill>
                  <a:srgbClr val="1C1C1C"/>
                </a:solidFill>
                <a:latin typeface="Avenir"/>
                <a:ea typeface="Avenir"/>
                <a:cs typeface="Avenir"/>
                <a:sym typeface="Avenir"/>
              </a:rPr>
              <a:t>égalitaire?</a:t>
            </a:r>
            <a:endParaRPr b="0" i="0" sz="4600" u="none" cap="none" strike="noStrike">
              <a:solidFill>
                <a:srgbClr val="1C1C1C"/>
              </a:solidFill>
              <a:latin typeface="Avenir"/>
              <a:ea typeface="Avenir"/>
              <a:cs typeface="Avenir"/>
              <a:sym typeface="Avenir"/>
            </a:endParaRPr>
          </a:p>
        </p:txBody>
      </p:sp>
      <p:pic>
        <p:nvPicPr>
          <p:cNvPr id="221" name="Google Shape;221;p12"/>
          <p:cNvPicPr preferRelativeResize="0"/>
          <p:nvPr/>
        </p:nvPicPr>
        <p:blipFill rotWithShape="1">
          <a:blip r:embed="rId4">
            <a:alphaModFix/>
          </a:blip>
          <a:srcRect b="0" l="0" r="0" t="0"/>
          <a:stretch/>
        </p:blipFill>
        <p:spPr>
          <a:xfrm>
            <a:off x="9675698" y="3333753"/>
            <a:ext cx="7558152" cy="4771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3"/>
          <p:cNvGrpSpPr/>
          <p:nvPr/>
        </p:nvGrpSpPr>
        <p:grpSpPr>
          <a:xfrm>
            <a:off x="-239425" y="-273049"/>
            <a:ext cx="18706844" cy="10560033"/>
            <a:chOff x="0" y="-38100"/>
            <a:chExt cx="4926873" cy="2747433"/>
          </a:xfrm>
        </p:grpSpPr>
        <p:sp>
          <p:nvSpPr>
            <p:cNvPr id="227" name="Google Shape;227;p13"/>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13"/>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3"/>
          <p:cNvSpPr/>
          <p:nvPr/>
        </p:nvSpPr>
        <p:spPr>
          <a:xfrm>
            <a:off x="-239425" y="9403140"/>
            <a:ext cx="18706719" cy="793248"/>
          </a:xfrm>
          <a:custGeom>
            <a:rect b="b" l="l" r="r" t="t"/>
            <a:pathLst>
              <a:path extrusionOk="0" h="793248" w="18706719">
                <a:moveTo>
                  <a:pt x="0" y="0"/>
                </a:moveTo>
                <a:lnTo>
                  <a:pt x="18706719" y="0"/>
                </a:lnTo>
                <a:lnTo>
                  <a:pt x="18706719" y="793247"/>
                </a:lnTo>
                <a:lnTo>
                  <a:pt x="0" y="793247"/>
                </a:lnTo>
                <a:lnTo>
                  <a:pt x="0" y="0"/>
                </a:lnTo>
                <a:close/>
              </a:path>
            </a:pathLst>
          </a:custGeom>
          <a:blipFill rotWithShape="1">
            <a:blip r:embed="rId3">
              <a:alphaModFix/>
            </a:blip>
            <a:stretch>
              <a:fillRect b="-315550" l="0" r="-3626" t="-49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13"/>
          <p:cNvSpPr txBox="1"/>
          <p:nvPr/>
        </p:nvSpPr>
        <p:spPr>
          <a:xfrm>
            <a:off x="361502" y="320198"/>
            <a:ext cx="9349200" cy="519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Pourquoi les caractéristiques suivantes sont-elles essentielles aux relations saines et significatives?</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l">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231" name="Google Shape;231;p13"/>
          <p:cNvSpPr txBox="1"/>
          <p:nvPr/>
        </p:nvSpPr>
        <p:spPr>
          <a:xfrm>
            <a:off x="4895850" y="3657600"/>
            <a:ext cx="6927900" cy="49209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Écoute active</a:t>
            </a:r>
            <a:endParaRPr b="0" i="0" sz="3400" u="none" cap="none" strike="noStrike">
              <a:solidFill>
                <a:srgbClr val="434343"/>
              </a:solidFill>
              <a:latin typeface="Avenir"/>
              <a:ea typeface="Avenir"/>
              <a:cs typeface="Avenir"/>
              <a:sym typeface="Avenir"/>
            </a:endParaRPr>
          </a:p>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Respect</a:t>
            </a:r>
            <a:endParaRPr b="0" i="0" sz="3400" u="none" cap="none" strike="noStrike">
              <a:solidFill>
                <a:srgbClr val="434343"/>
              </a:solidFill>
              <a:latin typeface="Avenir"/>
              <a:ea typeface="Avenir"/>
              <a:cs typeface="Avenir"/>
              <a:sym typeface="Avenir"/>
            </a:endParaRPr>
          </a:p>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Gestion des émotions</a:t>
            </a:r>
            <a:endParaRPr b="0" i="0" sz="3400" u="none" cap="none" strike="noStrike">
              <a:solidFill>
                <a:srgbClr val="434343"/>
              </a:solidFill>
              <a:latin typeface="Avenir"/>
              <a:ea typeface="Avenir"/>
              <a:cs typeface="Avenir"/>
              <a:sym typeface="Avenir"/>
            </a:endParaRPr>
          </a:p>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Transparence/honnêteté</a:t>
            </a:r>
            <a:endParaRPr b="0" i="0" sz="3400" u="none" cap="none" strike="noStrike">
              <a:solidFill>
                <a:srgbClr val="434343"/>
              </a:solidFill>
              <a:latin typeface="Avenir"/>
              <a:ea typeface="Avenir"/>
              <a:cs typeface="Avenir"/>
              <a:sym typeface="Avenir"/>
            </a:endParaRPr>
          </a:p>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Bonnes compétences en communication</a:t>
            </a:r>
            <a:endParaRPr b="0" i="0" sz="3400" u="none" cap="none" strike="noStrike">
              <a:solidFill>
                <a:srgbClr val="434343"/>
              </a:solidFill>
              <a:latin typeface="Avenir"/>
              <a:ea typeface="Avenir"/>
              <a:cs typeface="Avenir"/>
              <a:sym typeface="Avenir"/>
            </a:endParaRPr>
          </a:p>
          <a:p>
            <a:pPr indent="-444500" lvl="0" marL="457200" marR="0" rtl="0" algn="l">
              <a:lnSpc>
                <a:spcPct val="115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Gestion saine des conflits </a:t>
            </a:r>
            <a:endParaRPr b="0" i="0" sz="3400" u="none" cap="none" strike="noStrike">
              <a:solidFill>
                <a:srgbClr val="434343"/>
              </a:solidFill>
              <a:latin typeface="Avenir"/>
              <a:ea typeface="Avenir"/>
              <a:cs typeface="Avenir"/>
              <a:sym typeface="Avenir"/>
            </a:endParaRPr>
          </a:p>
          <a:p>
            <a:pPr indent="-419100" lvl="0" marL="457200" marR="0" rtl="0" algn="l">
              <a:lnSpc>
                <a:spcPct val="115000"/>
              </a:lnSpc>
              <a:spcBef>
                <a:spcPts val="0"/>
              </a:spcBef>
              <a:spcAft>
                <a:spcPts val="0"/>
              </a:spcAft>
              <a:buClr>
                <a:srgbClr val="434343"/>
              </a:buClr>
              <a:buSzPts val="3000"/>
              <a:buFont typeface="Avenir"/>
              <a:buChar char="❑"/>
            </a:pPr>
            <a:r>
              <a:rPr b="0" i="0" lang="en-US" sz="3400" u="none" cap="none" strike="noStrike">
                <a:solidFill>
                  <a:srgbClr val="434343"/>
                </a:solidFill>
                <a:latin typeface="Avenir"/>
                <a:ea typeface="Avenir"/>
                <a:cs typeface="Avenir"/>
                <a:sym typeface="Avenir"/>
              </a:rPr>
              <a:t>Consentement</a:t>
            </a:r>
            <a:endParaRPr b="0" i="0" sz="3400" u="none" cap="none" strike="noStrike">
              <a:solidFill>
                <a:srgbClr val="434343"/>
              </a:solidFill>
              <a:latin typeface="Avenir"/>
              <a:ea typeface="Avenir"/>
              <a:cs typeface="Avenir"/>
              <a:sym typeface="Avenir"/>
            </a:endParaRPr>
          </a:p>
        </p:txBody>
      </p:sp>
      <p:sp>
        <p:nvSpPr>
          <p:cNvPr id="232" name="Google Shape;232;p13"/>
          <p:cNvSpPr txBox="1"/>
          <p:nvPr/>
        </p:nvSpPr>
        <p:spPr>
          <a:xfrm>
            <a:off x="10899000" y="3581405"/>
            <a:ext cx="3000000" cy="2513400"/>
          </a:xfrm>
          <a:prstGeom prst="rect">
            <a:avLst/>
          </a:prstGeom>
          <a:noFill/>
          <a:ln>
            <a:noFill/>
          </a:ln>
        </p:spPr>
        <p:txBody>
          <a:bodyPr anchorCtr="0" anchor="t" bIns="91425" lIns="91425" spcFirstLastPara="1" rIns="91425" wrap="square" tIns="91425">
            <a:spAutoFit/>
          </a:bodyPr>
          <a:lstStyle/>
          <a:p>
            <a:pPr indent="-444500" lvl="0" marL="457200" marR="0" rtl="0" algn="l">
              <a:lnSpc>
                <a:spcPct val="115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Empathie</a:t>
            </a:r>
            <a:endParaRPr b="0" i="0" sz="3400" u="none" cap="none" strike="noStrike">
              <a:solidFill>
                <a:srgbClr val="434343"/>
              </a:solidFill>
              <a:latin typeface="Avenir"/>
              <a:ea typeface="Avenir"/>
              <a:cs typeface="Avenir"/>
              <a:sym typeface="Avenir"/>
            </a:endParaRPr>
          </a:p>
          <a:p>
            <a:pPr indent="-444500" lvl="0" marL="457200" marR="0" rtl="0" algn="l">
              <a:lnSpc>
                <a:spcPct val="115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Amour, équité et soutien</a:t>
            </a:r>
            <a:endParaRPr b="0" i="0" sz="3400" u="none" cap="none" strike="noStrike">
              <a:solidFill>
                <a:srgbClr val="434343"/>
              </a:solidFill>
              <a:latin typeface="Avenir"/>
              <a:ea typeface="Avenir"/>
              <a:cs typeface="Avenir"/>
              <a:sym typeface="Avenir"/>
            </a:endParaRPr>
          </a:p>
        </p:txBody>
      </p:sp>
      <p:pic>
        <p:nvPicPr>
          <p:cNvPr id="233" name="Google Shape;233;p13"/>
          <p:cNvPicPr preferRelativeResize="0"/>
          <p:nvPr/>
        </p:nvPicPr>
        <p:blipFill rotWithShape="1">
          <a:blip r:embed="rId4">
            <a:alphaModFix/>
          </a:blip>
          <a:srcRect b="0" l="0" r="0" t="0"/>
          <a:stretch/>
        </p:blipFill>
        <p:spPr>
          <a:xfrm>
            <a:off x="14432400" y="320200"/>
            <a:ext cx="3509875" cy="3509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A2B1"/>
        </a:solidFill>
      </p:bgPr>
    </p:bg>
    <p:spTree>
      <p:nvGrpSpPr>
        <p:cNvPr id="237" name="Shape 237"/>
        <p:cNvGrpSpPr/>
        <p:nvPr/>
      </p:nvGrpSpPr>
      <p:grpSpPr>
        <a:xfrm>
          <a:off x="0" y="0"/>
          <a:ext cx="0" cy="0"/>
          <a:chOff x="0" y="0"/>
          <a:chExt cx="0" cy="0"/>
        </a:xfrm>
      </p:grpSpPr>
      <p:sp>
        <p:nvSpPr>
          <p:cNvPr id="238" name="Google Shape;238;p14"/>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14"/>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14"/>
          <p:cNvSpPr txBox="1"/>
          <p:nvPr/>
        </p:nvSpPr>
        <p:spPr>
          <a:xfrm>
            <a:off x="4494535" y="838200"/>
            <a:ext cx="92988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Activité 3: Discutons-en...</a:t>
            </a:r>
            <a:endParaRPr b="1" i="0" sz="4999" u="none" cap="none" strike="noStrike">
              <a:solidFill>
                <a:srgbClr val="1C1C1C"/>
              </a:solidFill>
              <a:latin typeface="Avenir"/>
              <a:ea typeface="Avenir"/>
              <a:cs typeface="Avenir"/>
              <a:sym typeface="Avenir"/>
            </a:endParaRPr>
          </a:p>
        </p:txBody>
      </p:sp>
      <p:sp>
        <p:nvSpPr>
          <p:cNvPr id="241" name="Google Shape;241;p14"/>
          <p:cNvSpPr txBox="1"/>
          <p:nvPr/>
        </p:nvSpPr>
        <p:spPr>
          <a:xfrm>
            <a:off x="9321050" y="3119525"/>
            <a:ext cx="6560400" cy="4848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500"/>
              <a:buFont typeface="Arial"/>
              <a:buNone/>
            </a:pPr>
            <a:r>
              <a:rPr b="0" i="0" lang="en-US" sz="3500" u="none" cap="none" strike="noStrike">
                <a:solidFill>
                  <a:srgbClr val="F0F0F0"/>
                </a:solidFill>
                <a:latin typeface="Avenir"/>
                <a:ea typeface="Avenir"/>
                <a:cs typeface="Avenir"/>
                <a:sym typeface="Avenir"/>
              </a:rPr>
              <a:t>« Apprendre à poser des limites et développer de bonnes compétences en communication t’aidera à avoir des relations plus fructueuses tout au long de ta vie. »</a:t>
            </a:r>
            <a:endParaRPr b="0" i="0" sz="1400" u="none" cap="none" strike="noStrike">
              <a:solidFill>
                <a:srgbClr val="000000"/>
              </a:solidFill>
              <a:latin typeface="Arial"/>
              <a:ea typeface="Arial"/>
              <a:cs typeface="Arial"/>
              <a:sym typeface="Arial"/>
            </a:endParaRPr>
          </a:p>
        </p:txBody>
      </p:sp>
      <p:pic>
        <p:nvPicPr>
          <p:cNvPr id="242" name="Google Shape;242;p14"/>
          <p:cNvPicPr preferRelativeResize="0"/>
          <p:nvPr/>
        </p:nvPicPr>
        <p:blipFill rotWithShape="1">
          <a:blip r:embed="rId5">
            <a:alphaModFix/>
          </a:blip>
          <a:srcRect b="0" l="0" r="0" t="0"/>
          <a:stretch/>
        </p:blipFill>
        <p:spPr>
          <a:xfrm>
            <a:off x="3159383" y="3164517"/>
            <a:ext cx="4753950" cy="475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p:nvPr/>
        </p:nvSpPr>
        <p:spPr>
          <a:xfrm>
            <a:off x="0" y="3800"/>
            <a:ext cx="18614937" cy="10283190"/>
          </a:xfrm>
          <a:custGeom>
            <a:rect b="b" l="l" r="r" t="t"/>
            <a:pathLst>
              <a:path extrusionOk="0" h="10283190" w="18294778">
                <a:moveTo>
                  <a:pt x="0" y="0"/>
                </a:moveTo>
                <a:lnTo>
                  <a:pt x="18294778" y="0"/>
                </a:lnTo>
                <a:lnTo>
                  <a:pt x="18294778" y="10283190"/>
                </a:lnTo>
                <a:lnTo>
                  <a:pt x="0" y="10283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15"/>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15"/>
          <p:cNvSpPr txBox="1"/>
          <p:nvPr/>
        </p:nvSpPr>
        <p:spPr>
          <a:xfrm>
            <a:off x="1028700" y="1276350"/>
            <a:ext cx="127761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Une dernière réflexion personnelle…</a:t>
            </a:r>
            <a:endParaRPr b="1" i="0" sz="4999" u="none" cap="none" strike="noStrike">
              <a:solidFill>
                <a:srgbClr val="1C1C1C"/>
              </a:solidFill>
              <a:latin typeface="Avenir"/>
              <a:ea typeface="Avenir"/>
              <a:cs typeface="Avenir"/>
              <a:sym typeface="Avenir"/>
            </a:endParaRPr>
          </a:p>
        </p:txBody>
      </p:sp>
      <p:sp>
        <p:nvSpPr>
          <p:cNvPr id="250" name="Google Shape;250;p15"/>
          <p:cNvSpPr txBox="1"/>
          <p:nvPr/>
        </p:nvSpPr>
        <p:spPr>
          <a:xfrm>
            <a:off x="1028700" y="2528375"/>
            <a:ext cx="14395500" cy="1400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Place tes relations passées, présentes ou idéalisées sur un continuum très sain à pas très sain.</a:t>
            </a:r>
            <a:endParaRPr b="0" i="0" sz="1400" u="none" cap="none" strike="noStrike">
              <a:solidFill>
                <a:srgbClr val="000000"/>
              </a:solidFill>
              <a:latin typeface="Arial"/>
              <a:ea typeface="Arial"/>
              <a:cs typeface="Arial"/>
              <a:sym typeface="Arial"/>
            </a:endParaRPr>
          </a:p>
        </p:txBody>
      </p:sp>
      <p:sp>
        <p:nvSpPr>
          <p:cNvPr id="251" name="Google Shape;251;p15"/>
          <p:cNvSpPr/>
          <p:nvPr/>
        </p:nvSpPr>
        <p:spPr>
          <a:xfrm>
            <a:off x="3667050" y="5122900"/>
            <a:ext cx="10953900" cy="404400"/>
          </a:xfrm>
          <a:prstGeom prst="leftRightArrow">
            <a:avLst>
              <a:gd fmla="val 50000" name="adj1"/>
              <a:gd fmla="val 50000" name="adj2"/>
            </a:avLst>
          </a:prstGeom>
          <a:solidFill>
            <a:srgbClr val="888888"/>
          </a:solidFill>
          <a:ln cap="flat" cmpd="sng" w="25400">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2" name="Google Shape;252;p15"/>
          <p:cNvSpPr txBox="1"/>
          <p:nvPr/>
        </p:nvSpPr>
        <p:spPr>
          <a:xfrm>
            <a:off x="3341050" y="5724300"/>
            <a:ext cx="3000000" cy="6465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2400"/>
              <a:buFont typeface="Arial"/>
              <a:buNone/>
            </a:pPr>
            <a:r>
              <a:rPr b="0" i="0" lang="en-US" sz="3000" u="none" cap="none" strike="noStrike">
                <a:solidFill>
                  <a:srgbClr val="595959"/>
                </a:solidFill>
                <a:latin typeface="Avenir"/>
                <a:ea typeface="Avenir"/>
                <a:cs typeface="Avenir"/>
                <a:sym typeface="Avenir"/>
              </a:rPr>
              <a:t> Très sain	</a:t>
            </a:r>
            <a:endParaRPr b="0" i="0" sz="3000" u="none" cap="none" strike="noStrike">
              <a:solidFill>
                <a:srgbClr val="000000"/>
              </a:solidFill>
              <a:latin typeface="Avenir"/>
              <a:ea typeface="Avenir"/>
              <a:cs typeface="Avenir"/>
              <a:sym typeface="Avenir"/>
            </a:endParaRPr>
          </a:p>
        </p:txBody>
      </p:sp>
      <p:sp>
        <p:nvSpPr>
          <p:cNvPr id="253" name="Google Shape;253;p15"/>
          <p:cNvSpPr txBox="1"/>
          <p:nvPr/>
        </p:nvSpPr>
        <p:spPr>
          <a:xfrm>
            <a:off x="12329650" y="5724300"/>
            <a:ext cx="3000000" cy="6465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2400"/>
              <a:buFont typeface="Arial"/>
              <a:buNone/>
            </a:pPr>
            <a:r>
              <a:rPr b="0" i="0" lang="en-US" sz="3000" u="none" cap="none" strike="noStrike">
                <a:solidFill>
                  <a:srgbClr val="595959"/>
                </a:solidFill>
                <a:latin typeface="Avenir"/>
                <a:ea typeface="Avenir"/>
                <a:cs typeface="Avenir"/>
                <a:sym typeface="Avenir"/>
              </a:rPr>
              <a:t>Pas très sain </a:t>
            </a:r>
            <a:endParaRPr b="0" i="0" sz="3000" u="none" cap="none" strike="noStrike">
              <a:solidFill>
                <a:srgbClr val="000000"/>
              </a:solidFill>
              <a:latin typeface="Avenir"/>
              <a:ea typeface="Avenir"/>
              <a:cs typeface="Avenir"/>
              <a:sym typeface="Avenir"/>
            </a:endParaRPr>
          </a:p>
        </p:txBody>
      </p:sp>
      <p:sp>
        <p:nvSpPr>
          <p:cNvPr id="254" name="Google Shape;254;p15"/>
          <p:cNvSpPr txBox="1"/>
          <p:nvPr/>
        </p:nvSpPr>
        <p:spPr>
          <a:xfrm>
            <a:off x="1671563" y="6934200"/>
            <a:ext cx="15271800" cy="2171100"/>
          </a:xfrm>
          <a:prstGeom prst="rect">
            <a:avLst/>
          </a:prstGeom>
          <a:noFill/>
          <a:ln>
            <a:noFill/>
          </a:ln>
        </p:spPr>
        <p:txBody>
          <a:bodyPr anchorCtr="0" anchor="t" bIns="91425" lIns="91425" spcFirstLastPara="1" rIns="91425" wrap="square" tIns="91425">
            <a:spAutoFit/>
          </a:bodyPr>
          <a:lstStyle/>
          <a:p>
            <a:pPr indent="0" lvl="0" marL="114300" marR="0" rtl="0" algn="ctr">
              <a:lnSpc>
                <a:spcPct val="115000"/>
              </a:lnSpc>
              <a:spcBef>
                <a:spcPts val="0"/>
              </a:spcBef>
              <a:spcAft>
                <a:spcPts val="0"/>
              </a:spcAft>
              <a:buClr>
                <a:srgbClr val="000000"/>
              </a:buClr>
              <a:buSzPts val="2900"/>
              <a:buFont typeface="Arial"/>
              <a:buNone/>
            </a:pPr>
            <a:r>
              <a:rPr b="0" i="0" lang="en-US" sz="2900" u="none" cap="none" strike="noStrike">
                <a:solidFill>
                  <a:srgbClr val="595959"/>
                </a:solidFill>
                <a:latin typeface="Avenir"/>
                <a:ea typeface="Avenir"/>
                <a:cs typeface="Avenir"/>
                <a:sym typeface="Avenir"/>
              </a:rPr>
              <a:t>Justifie ton placement de ces relations en utilisant les critères des relations saines. </a:t>
            </a:r>
            <a:endParaRPr b="0" i="0" sz="3300" u="none" cap="none" strike="noStrike">
              <a:solidFill>
                <a:srgbClr val="595959"/>
              </a:solidFill>
              <a:latin typeface="Avenir"/>
              <a:ea typeface="Avenir"/>
              <a:cs typeface="Avenir"/>
              <a:sym typeface="Avenir"/>
            </a:endParaRPr>
          </a:p>
          <a:p>
            <a:pPr indent="0" lvl="0" marL="114300" marR="0" rtl="0" algn="ctr">
              <a:lnSpc>
                <a:spcPct val="115000"/>
              </a:lnSpc>
              <a:spcBef>
                <a:spcPts val="0"/>
              </a:spcBef>
              <a:spcAft>
                <a:spcPts val="0"/>
              </a:spcAft>
              <a:buClr>
                <a:srgbClr val="000000"/>
              </a:buClr>
              <a:buSzPts val="2900"/>
              <a:buFont typeface="Arial"/>
              <a:buNone/>
            </a:pPr>
            <a:r>
              <a:rPr b="0" i="0" lang="en-US" sz="2900" u="none" cap="none" strike="noStrike">
                <a:solidFill>
                  <a:srgbClr val="595959"/>
                </a:solidFill>
                <a:latin typeface="Avenir"/>
                <a:ea typeface="Avenir"/>
                <a:cs typeface="Avenir"/>
                <a:sym typeface="Avenir"/>
              </a:rPr>
              <a:t>Identifie les tendances que tu vois dans tes relations malsaines et utilise-les pour réfléchir à la manière dont tu pourrais prendre de meilleures décisions concernant tes relat</a:t>
            </a:r>
            <a:r>
              <a:rPr b="0" i="0" lang="en-US" sz="2700" u="none" cap="none" strike="noStrike">
                <a:solidFill>
                  <a:srgbClr val="595959"/>
                </a:solidFill>
                <a:latin typeface="Avenir"/>
                <a:ea typeface="Avenir"/>
                <a:cs typeface="Avenir"/>
                <a:sym typeface="Avenir"/>
              </a:rPr>
              <a:t>i</a:t>
            </a:r>
            <a:r>
              <a:rPr b="0" i="0" lang="en-US" sz="2900" u="none" cap="none" strike="noStrike">
                <a:solidFill>
                  <a:srgbClr val="595959"/>
                </a:solidFill>
                <a:latin typeface="Avenir"/>
                <a:ea typeface="Avenir"/>
                <a:cs typeface="Avenir"/>
                <a:sym typeface="Avenir"/>
              </a:rPr>
              <a:t>ons à l’avenir.</a:t>
            </a:r>
            <a:endParaRPr b="0" i="0" sz="2300" u="none" cap="none" strike="noStrike">
              <a:solidFill>
                <a:srgbClr val="000000"/>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16"/>
          <p:cNvGrpSpPr/>
          <p:nvPr/>
        </p:nvGrpSpPr>
        <p:grpSpPr>
          <a:xfrm>
            <a:off x="-201706" y="2581730"/>
            <a:ext cx="18669000" cy="7906976"/>
            <a:chOff x="0" y="-38100"/>
            <a:chExt cx="4916938" cy="2082496"/>
          </a:xfrm>
        </p:grpSpPr>
        <p:sp>
          <p:nvSpPr>
            <p:cNvPr id="260" name="Google Shape;260;p16"/>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16"/>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6"/>
          <p:cNvGrpSpPr/>
          <p:nvPr/>
        </p:nvGrpSpPr>
        <p:grpSpPr>
          <a:xfrm>
            <a:off x="-201706" y="-279132"/>
            <a:ext cx="18669000" cy="3275585"/>
            <a:chOff x="0" y="-38100"/>
            <a:chExt cx="4916938" cy="862705"/>
          </a:xfrm>
        </p:grpSpPr>
        <p:sp>
          <p:nvSpPr>
            <p:cNvPr id="263" name="Google Shape;263;p16"/>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16"/>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6"/>
          <p:cNvSpPr/>
          <p:nvPr/>
        </p:nvSpPr>
        <p:spPr>
          <a:xfrm>
            <a:off x="15346188" y="1258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16"/>
          <p:cNvSpPr txBox="1"/>
          <p:nvPr/>
        </p:nvSpPr>
        <p:spPr>
          <a:xfrm>
            <a:off x="4494610" y="689628"/>
            <a:ext cx="92988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Peux-tu répondre à cette question maintenant?</a:t>
            </a:r>
            <a:endParaRPr b="1" i="0" sz="4999" u="none" cap="none" strike="noStrike">
              <a:solidFill>
                <a:srgbClr val="1C1C1C"/>
              </a:solidFill>
              <a:latin typeface="Avenir"/>
              <a:ea typeface="Avenir"/>
              <a:cs typeface="Avenir"/>
              <a:sym typeface="Avenir"/>
            </a:endParaRPr>
          </a:p>
        </p:txBody>
      </p:sp>
      <p:sp>
        <p:nvSpPr>
          <p:cNvPr id="267" name="Google Shape;267;p16"/>
          <p:cNvSpPr txBox="1"/>
          <p:nvPr/>
        </p:nvSpPr>
        <p:spPr>
          <a:xfrm>
            <a:off x="1042147" y="4737681"/>
            <a:ext cx="8294700" cy="3167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Clr>
                <a:srgbClr val="000000"/>
              </a:buClr>
              <a:buSzPts val="4900"/>
              <a:buFont typeface="Arial"/>
              <a:buNone/>
            </a:pPr>
            <a:r>
              <a:rPr b="0" i="0" lang="en-US" sz="4900" u="none" cap="none" strike="noStrike">
                <a:solidFill>
                  <a:srgbClr val="1C1C1C"/>
                </a:solidFill>
                <a:latin typeface="Avenir"/>
                <a:ea typeface="Avenir"/>
                <a:cs typeface="Avenir"/>
                <a:sym typeface="Avenir"/>
              </a:rPr>
              <a:t>Qu’est-ce qui rend tes relations avec les autres saines ou malsaines?</a:t>
            </a:r>
            <a:endParaRPr b="0" i="0" sz="2800" u="none" cap="none" strike="noStrike">
              <a:solidFill>
                <a:srgbClr val="000000"/>
              </a:solidFill>
              <a:latin typeface="Arial"/>
              <a:ea typeface="Arial"/>
              <a:cs typeface="Arial"/>
              <a:sym typeface="Arial"/>
            </a:endParaRPr>
          </a:p>
        </p:txBody>
      </p:sp>
      <p:pic>
        <p:nvPicPr>
          <p:cNvPr descr="couple leaning on wall" id="268" name="Google Shape;268;p16"/>
          <p:cNvPicPr preferRelativeResize="0"/>
          <p:nvPr/>
        </p:nvPicPr>
        <p:blipFill rotWithShape="1">
          <a:blip r:embed="rId4">
            <a:alphaModFix/>
          </a:blip>
          <a:srcRect b="11784" l="0" r="0" t="0"/>
          <a:stretch/>
        </p:blipFill>
        <p:spPr>
          <a:xfrm>
            <a:off x="11070775" y="3522038"/>
            <a:ext cx="4562925" cy="6026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d2776504e7_0_51"/>
          <p:cNvSpPr/>
          <p:nvPr/>
        </p:nvSpPr>
        <p:spPr>
          <a:xfrm>
            <a:off x="0" y="3800"/>
            <a:ext cx="18614937" cy="10283190"/>
          </a:xfrm>
          <a:custGeom>
            <a:rect b="b" l="l" r="r" t="t"/>
            <a:pathLst>
              <a:path extrusionOk="0" h="10283190" w="18294778">
                <a:moveTo>
                  <a:pt x="0" y="0"/>
                </a:moveTo>
                <a:lnTo>
                  <a:pt x="18294778" y="0"/>
                </a:lnTo>
                <a:lnTo>
                  <a:pt x="18294778" y="10283190"/>
                </a:lnTo>
                <a:lnTo>
                  <a:pt x="0" y="10283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g2d2776504e7_0_51"/>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g2d2776504e7_0_51"/>
          <p:cNvSpPr txBox="1"/>
          <p:nvPr/>
        </p:nvSpPr>
        <p:spPr>
          <a:xfrm>
            <a:off x="1028700" y="1276350"/>
            <a:ext cx="12776100" cy="253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Selon ce que nous venons d’apprendre </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t/>
            </a:r>
            <a:endParaRPr b="1" i="0" sz="4999" u="none" cap="none" strike="noStrike">
              <a:solidFill>
                <a:srgbClr val="1C1C1C"/>
              </a:solidFill>
              <a:latin typeface="Avenir"/>
              <a:ea typeface="Avenir"/>
              <a:cs typeface="Avenir"/>
              <a:sym typeface="Avenir"/>
            </a:endParaRPr>
          </a:p>
        </p:txBody>
      </p:sp>
      <p:sp>
        <p:nvSpPr>
          <p:cNvPr id="276" name="Google Shape;276;g2d2776504e7_0_51"/>
          <p:cNvSpPr txBox="1"/>
          <p:nvPr/>
        </p:nvSpPr>
        <p:spPr>
          <a:xfrm>
            <a:off x="1028700" y="2528375"/>
            <a:ext cx="14395500" cy="11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Place tes relations passées, présentes ou idéalisées sur un continuum très sain à pas très sain.</a:t>
            </a:r>
            <a:endParaRPr b="0" i="0" sz="3500" u="none" cap="none" strike="noStrike">
              <a:solidFill>
                <a:srgbClr val="1C1C1C"/>
              </a:solidFill>
              <a:latin typeface="Avenir"/>
              <a:ea typeface="Avenir"/>
              <a:cs typeface="Avenir"/>
              <a:sym typeface="Avenir"/>
            </a:endParaRPr>
          </a:p>
        </p:txBody>
      </p:sp>
      <p:sp>
        <p:nvSpPr>
          <p:cNvPr id="277" name="Google Shape;277;g2d2776504e7_0_51"/>
          <p:cNvSpPr/>
          <p:nvPr/>
        </p:nvSpPr>
        <p:spPr>
          <a:xfrm>
            <a:off x="3667050" y="5122900"/>
            <a:ext cx="10953900" cy="404400"/>
          </a:xfrm>
          <a:prstGeom prst="leftRightArrow">
            <a:avLst>
              <a:gd fmla="val 50000" name="adj1"/>
              <a:gd fmla="val 50000" name="adj2"/>
            </a:avLst>
          </a:prstGeom>
          <a:solidFill>
            <a:srgbClr val="888888"/>
          </a:solidFill>
          <a:ln cap="flat" cmpd="sng" w="25400">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8" name="Google Shape;278;g2d2776504e7_0_51"/>
          <p:cNvSpPr txBox="1"/>
          <p:nvPr/>
        </p:nvSpPr>
        <p:spPr>
          <a:xfrm>
            <a:off x="3341050" y="5724300"/>
            <a:ext cx="3000000" cy="6465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2400"/>
              <a:buFont typeface="Arial"/>
              <a:buNone/>
            </a:pPr>
            <a:r>
              <a:rPr b="0" i="0" lang="en-US" sz="3000" u="none" cap="none" strike="noStrike">
                <a:solidFill>
                  <a:srgbClr val="595959"/>
                </a:solidFill>
                <a:latin typeface="Avenir"/>
                <a:ea typeface="Avenir"/>
                <a:cs typeface="Avenir"/>
                <a:sym typeface="Avenir"/>
              </a:rPr>
              <a:t> Très sain	</a:t>
            </a:r>
            <a:endParaRPr b="0" i="0" sz="3000" u="none" cap="none" strike="noStrike">
              <a:solidFill>
                <a:srgbClr val="000000"/>
              </a:solidFill>
              <a:latin typeface="Avenir"/>
              <a:ea typeface="Avenir"/>
              <a:cs typeface="Avenir"/>
              <a:sym typeface="Avenir"/>
            </a:endParaRPr>
          </a:p>
        </p:txBody>
      </p:sp>
      <p:sp>
        <p:nvSpPr>
          <p:cNvPr id="279" name="Google Shape;279;g2d2776504e7_0_51"/>
          <p:cNvSpPr txBox="1"/>
          <p:nvPr/>
        </p:nvSpPr>
        <p:spPr>
          <a:xfrm>
            <a:off x="12329650" y="5724300"/>
            <a:ext cx="3000000" cy="6465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2400"/>
              <a:buFont typeface="Arial"/>
              <a:buNone/>
            </a:pPr>
            <a:r>
              <a:rPr b="0" i="0" lang="en-US" sz="3000" u="none" cap="none" strike="noStrike">
                <a:solidFill>
                  <a:srgbClr val="595959"/>
                </a:solidFill>
                <a:latin typeface="Avenir"/>
                <a:ea typeface="Avenir"/>
                <a:cs typeface="Avenir"/>
                <a:sym typeface="Avenir"/>
              </a:rPr>
              <a:t>Pas très sain </a:t>
            </a:r>
            <a:endParaRPr b="0" i="0" sz="3000" u="none" cap="none" strike="noStrike">
              <a:solidFill>
                <a:srgbClr val="000000"/>
              </a:solidFill>
              <a:latin typeface="Avenir"/>
              <a:ea typeface="Avenir"/>
              <a:cs typeface="Avenir"/>
              <a:sym typeface="Avenir"/>
            </a:endParaRPr>
          </a:p>
        </p:txBody>
      </p:sp>
      <p:sp>
        <p:nvSpPr>
          <p:cNvPr id="280" name="Google Shape;280;g2d2776504e7_0_51"/>
          <p:cNvSpPr txBox="1"/>
          <p:nvPr/>
        </p:nvSpPr>
        <p:spPr>
          <a:xfrm>
            <a:off x="1671563" y="6934200"/>
            <a:ext cx="15271800" cy="2171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0" i="0" lang="en-US" sz="2900" u="none" cap="none" strike="noStrike">
                <a:solidFill>
                  <a:srgbClr val="595959"/>
                </a:solidFill>
                <a:latin typeface="Avenir"/>
                <a:ea typeface="Avenir"/>
                <a:cs typeface="Avenir"/>
                <a:sym typeface="Avenir"/>
              </a:rPr>
              <a:t>Justifie ton placement de ces relations en utilisant les critères des relations saines. </a:t>
            </a:r>
            <a:endParaRPr b="0" i="0" sz="2900" u="none" cap="none" strike="noStrike">
              <a:solidFill>
                <a:srgbClr val="595959"/>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2900"/>
              <a:buFont typeface="Arial"/>
              <a:buNone/>
            </a:pPr>
            <a:r>
              <a:rPr b="0" i="0" lang="en-US" sz="2900" u="none" cap="none" strike="noStrike">
                <a:solidFill>
                  <a:srgbClr val="595959"/>
                </a:solidFill>
                <a:latin typeface="Avenir"/>
                <a:ea typeface="Avenir"/>
                <a:cs typeface="Avenir"/>
                <a:sym typeface="Avenir"/>
              </a:rPr>
              <a:t>Identifie les tendances que tu vois dans tes relations malsaines et utilise-les pour réfléchir à la manière dont tu pourrais prendre de meilleures décisions concernant tes relations à l’avenir.</a:t>
            </a:r>
            <a:endParaRPr b="0" i="0" sz="2900" u="none" cap="none" strike="noStrike">
              <a:solidFill>
                <a:srgbClr val="595959"/>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pSp>
        <p:nvGrpSpPr>
          <p:cNvPr id="285" name="Google Shape;285;p19"/>
          <p:cNvGrpSpPr/>
          <p:nvPr/>
        </p:nvGrpSpPr>
        <p:grpSpPr>
          <a:xfrm>
            <a:off x="-239425" y="-144661"/>
            <a:ext cx="18706719" cy="10431661"/>
            <a:chOff x="0" y="-38100"/>
            <a:chExt cx="4926873" cy="2747433"/>
          </a:xfrm>
        </p:grpSpPr>
        <p:sp>
          <p:nvSpPr>
            <p:cNvPr id="286" name="Google Shape;286;p19"/>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9"/>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19"/>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9"/>
          <p:cNvSpPr/>
          <p:nvPr/>
        </p:nvSpPr>
        <p:spPr>
          <a:xfrm>
            <a:off x="-239425" y="9403140"/>
            <a:ext cx="18706719" cy="793248"/>
          </a:xfrm>
          <a:custGeom>
            <a:rect b="b" l="l" r="r" t="t"/>
            <a:pathLst>
              <a:path extrusionOk="0" h="793248" w="18706719">
                <a:moveTo>
                  <a:pt x="0" y="0"/>
                </a:moveTo>
                <a:lnTo>
                  <a:pt x="18706719" y="0"/>
                </a:lnTo>
                <a:lnTo>
                  <a:pt x="18706719" y="793247"/>
                </a:lnTo>
                <a:lnTo>
                  <a:pt x="0" y="793247"/>
                </a:lnTo>
                <a:lnTo>
                  <a:pt x="0" y="0"/>
                </a:lnTo>
                <a:close/>
              </a:path>
            </a:pathLst>
          </a:custGeom>
          <a:blipFill rotWithShape="1">
            <a:blip r:embed="rId4">
              <a:alphaModFix/>
            </a:blip>
            <a:stretch>
              <a:fillRect b="-315550" l="0" r="-3626" t="-49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19"/>
          <p:cNvSpPr txBox="1"/>
          <p:nvPr/>
        </p:nvSpPr>
        <p:spPr>
          <a:xfrm>
            <a:off x="4438202" y="1090748"/>
            <a:ext cx="93492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chemeClr val="dk1"/>
                </a:solidFill>
                <a:latin typeface="Avenir"/>
                <a:ea typeface="Avenir"/>
                <a:cs typeface="Avenir"/>
                <a:sym typeface="Avenir"/>
              </a:rPr>
              <a:t>Quelle est ta réflexion actuelle?</a:t>
            </a:r>
            <a:endParaRPr b="1" i="0" sz="4999" u="none" cap="none" strike="noStrike">
              <a:solidFill>
                <a:schemeClr val="dk1"/>
              </a:solidFill>
              <a:latin typeface="Avenir"/>
              <a:ea typeface="Avenir"/>
              <a:cs typeface="Avenir"/>
              <a:sym typeface="Avenir"/>
            </a:endParaRPr>
          </a:p>
        </p:txBody>
      </p:sp>
      <p:sp>
        <p:nvSpPr>
          <p:cNvPr id="291" name="Google Shape;291;p19"/>
          <p:cNvSpPr txBox="1"/>
          <p:nvPr/>
        </p:nvSpPr>
        <p:spPr>
          <a:xfrm>
            <a:off x="2766392" y="3105150"/>
            <a:ext cx="12695100" cy="1400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Quelle est l’importance dans notre vie d’identifier les relations saines par rapport aux relations malsaines? </a:t>
            </a:r>
            <a:endParaRPr b="0" i="0" sz="1400" u="none" cap="none" strike="noStrike">
              <a:solidFill>
                <a:srgbClr val="000000"/>
              </a:solidFill>
              <a:latin typeface="Arial"/>
              <a:ea typeface="Arial"/>
              <a:cs typeface="Arial"/>
              <a:sym typeface="Arial"/>
            </a:endParaRPr>
          </a:p>
        </p:txBody>
      </p:sp>
      <p:cxnSp>
        <p:nvCxnSpPr>
          <p:cNvPr id="292" name="Google Shape;292;p19"/>
          <p:cNvCxnSpPr/>
          <p:nvPr/>
        </p:nvCxnSpPr>
        <p:spPr>
          <a:xfrm flipH="1" rot="10800000">
            <a:off x="3517900" y="5630950"/>
            <a:ext cx="11007900" cy="1500"/>
          </a:xfrm>
          <a:prstGeom prst="straightConnector1">
            <a:avLst/>
          </a:prstGeom>
          <a:noFill/>
          <a:ln cap="flat" cmpd="sng" w="76200">
            <a:solidFill>
              <a:srgbClr val="74A2B1"/>
            </a:solidFill>
            <a:prstDash val="solid"/>
            <a:round/>
            <a:headEnd len="sm" w="sm" type="none"/>
            <a:tailEnd len="sm" w="sm" type="none"/>
          </a:ln>
        </p:spPr>
      </p:cxnSp>
      <p:sp>
        <p:nvSpPr>
          <p:cNvPr id="293" name="Google Shape;293;p19"/>
          <p:cNvSpPr txBox="1"/>
          <p:nvPr/>
        </p:nvSpPr>
        <p:spPr>
          <a:xfrm>
            <a:off x="1898650" y="5819550"/>
            <a:ext cx="4480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3000" u="none" cap="none" strike="noStrike">
                <a:solidFill>
                  <a:srgbClr val="595959"/>
                </a:solidFill>
                <a:latin typeface="Avenir"/>
                <a:ea typeface="Avenir"/>
                <a:cs typeface="Avenir"/>
                <a:sym typeface="Avenir"/>
              </a:rPr>
              <a:t>Très important</a:t>
            </a:r>
            <a:endParaRPr b="0" i="0" sz="3000" u="none" cap="none" strike="noStrike">
              <a:solidFill>
                <a:srgbClr val="595959"/>
              </a:solidFill>
              <a:latin typeface="Avenir"/>
              <a:ea typeface="Avenir"/>
              <a:cs typeface="Avenir"/>
              <a:sym typeface="Avenir"/>
            </a:endParaRPr>
          </a:p>
        </p:txBody>
      </p:sp>
      <p:sp>
        <p:nvSpPr>
          <p:cNvPr id="294" name="Google Shape;294;p19"/>
          <p:cNvSpPr txBox="1"/>
          <p:nvPr/>
        </p:nvSpPr>
        <p:spPr>
          <a:xfrm>
            <a:off x="12499600" y="5819550"/>
            <a:ext cx="5020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3000" u="none" cap="none" strike="noStrike">
                <a:solidFill>
                  <a:srgbClr val="595959"/>
                </a:solidFill>
                <a:latin typeface="Avenir"/>
                <a:ea typeface="Avenir"/>
                <a:cs typeface="Avenir"/>
                <a:sym typeface="Avenir"/>
              </a:rPr>
              <a:t>Pas très important</a:t>
            </a:r>
            <a:endParaRPr b="0" i="0" sz="3000" u="none" cap="none" strike="noStrike">
              <a:solidFill>
                <a:srgbClr val="000000"/>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17"/>
          <p:cNvGrpSpPr/>
          <p:nvPr/>
        </p:nvGrpSpPr>
        <p:grpSpPr>
          <a:xfrm>
            <a:off x="0" y="-144661"/>
            <a:ext cx="5782235" cy="10431661"/>
            <a:chOff x="0" y="-38100"/>
            <a:chExt cx="1522893" cy="2747433"/>
          </a:xfrm>
        </p:grpSpPr>
        <p:sp>
          <p:nvSpPr>
            <p:cNvPr id="300" name="Google Shape;300;p17"/>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7"/>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7"/>
          <p:cNvGrpSpPr/>
          <p:nvPr/>
        </p:nvGrpSpPr>
        <p:grpSpPr>
          <a:xfrm>
            <a:off x="5782235" y="-144661"/>
            <a:ext cx="12685059" cy="10431661"/>
            <a:chOff x="0" y="-38100"/>
            <a:chExt cx="3340921" cy="2747433"/>
          </a:xfrm>
        </p:grpSpPr>
        <p:sp>
          <p:nvSpPr>
            <p:cNvPr id="303" name="Google Shape;303;p17"/>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17"/>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7"/>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17"/>
          <p:cNvSpPr txBox="1"/>
          <p:nvPr/>
        </p:nvSpPr>
        <p:spPr>
          <a:xfrm>
            <a:off x="697052" y="838200"/>
            <a:ext cx="4753500" cy="44817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599"/>
              <a:buFont typeface="Arial"/>
              <a:buNone/>
            </a:pPr>
            <a:r>
              <a:rPr b="1" i="0" lang="en-US" sz="5599" u="none" cap="none" strike="noStrike">
                <a:solidFill>
                  <a:schemeClr val="dk1"/>
                </a:solidFill>
                <a:latin typeface="Avenir"/>
                <a:ea typeface="Avenir"/>
                <a:cs typeface="Avenir"/>
                <a:sym typeface="Avenir"/>
              </a:rPr>
              <a:t>Relation malsaine:  Où trouver de l’aide?</a:t>
            </a:r>
            <a:endParaRPr b="0" i="0" sz="2000" u="none" cap="none" strike="noStrike">
              <a:solidFill>
                <a:schemeClr val="dk1"/>
              </a:solidFill>
              <a:latin typeface="Arial"/>
              <a:ea typeface="Arial"/>
              <a:cs typeface="Arial"/>
              <a:sym typeface="Arial"/>
            </a:endParaRPr>
          </a:p>
        </p:txBody>
      </p:sp>
      <p:sp>
        <p:nvSpPr>
          <p:cNvPr id="307" name="Google Shape;307;p17"/>
          <p:cNvSpPr txBox="1"/>
          <p:nvPr/>
        </p:nvSpPr>
        <p:spPr>
          <a:xfrm>
            <a:off x="7750313" y="1990726"/>
            <a:ext cx="8294700" cy="469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chemeClr val="dk1"/>
                </a:solidFill>
                <a:latin typeface="Avenir"/>
                <a:ea typeface="Avenir"/>
                <a:cs typeface="Avenir"/>
                <a:sym typeface="Avenir"/>
              </a:rPr>
              <a:t>À l’école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chemeClr val="dk1"/>
                </a:solidFill>
                <a:latin typeface="Avenir"/>
                <a:ea typeface="Avenir"/>
                <a:cs typeface="Avenir"/>
                <a:sym typeface="Avenir"/>
              </a:rPr>
              <a:t>Dans la communauté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A2B1"/>
        </a:solidFill>
      </p:bgPr>
    </p:bg>
    <p:spTree>
      <p:nvGrpSpPr>
        <p:cNvPr id="96" name="Shape 96"/>
        <p:cNvGrpSpPr/>
        <p:nvPr/>
      </p:nvGrpSpPr>
      <p:grpSpPr>
        <a:xfrm>
          <a:off x="0" y="0"/>
          <a:ext cx="0" cy="0"/>
          <a:chOff x="0" y="0"/>
          <a:chExt cx="0" cy="0"/>
        </a:xfrm>
      </p:grpSpPr>
      <p:sp>
        <p:nvSpPr>
          <p:cNvPr id="97" name="Google Shape;97;p2"/>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txBox="1"/>
          <p:nvPr/>
        </p:nvSpPr>
        <p:spPr>
          <a:xfrm>
            <a:off x="4494610" y="1200150"/>
            <a:ext cx="9298800" cy="7695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Faisons une entente de classe!</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2144400" y="3326100"/>
            <a:ext cx="13999200" cy="4867200"/>
          </a:xfrm>
          <a:prstGeom prst="rect">
            <a:avLst/>
          </a:prstGeom>
          <a:noFill/>
          <a:ln>
            <a:noFill/>
          </a:ln>
        </p:spPr>
        <p:txBody>
          <a:bodyPr anchorCtr="0" anchor="t" bIns="0" lIns="0" spcFirstLastPara="1" rIns="0" wrap="square" tIns="0">
            <a:spAutoFit/>
          </a:bodyPr>
          <a:lstStyle/>
          <a:p>
            <a:pPr indent="-425450" lvl="0" marL="457200" marR="0" rtl="0" algn="l">
              <a:lnSpc>
                <a:spcPct val="115000"/>
              </a:lnSpc>
              <a:spcBef>
                <a:spcPts val="0"/>
              </a:spcBef>
              <a:spcAft>
                <a:spcPts val="0"/>
              </a:spcAft>
              <a:buClr>
                <a:srgbClr val="F0F0F0"/>
              </a:buClr>
              <a:buSzPts val="3100"/>
              <a:buFont typeface="Avenir"/>
              <a:buChar char="❏"/>
            </a:pPr>
            <a:r>
              <a:rPr b="0" i="0" lang="en-US" sz="3100" u="none" cap="none" strike="noStrike">
                <a:solidFill>
                  <a:srgbClr val="F0F0F0"/>
                </a:solidFill>
                <a:latin typeface="Avenir"/>
                <a:ea typeface="Avenir"/>
                <a:cs typeface="Avenir"/>
                <a:sym typeface="Avenir"/>
              </a:rPr>
              <a:t>Tour de parole : Je lève la main avant de parler.</a:t>
            </a:r>
            <a:endParaRPr b="0" i="0" sz="31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100"/>
              <a:buFont typeface="Arial"/>
              <a:buNone/>
            </a:pPr>
            <a:r>
              <a:t/>
            </a:r>
            <a:endParaRPr b="0" i="0" sz="3100" u="none" cap="none" strike="noStrike">
              <a:solidFill>
                <a:srgbClr val="F0F0F0"/>
              </a:solidFill>
              <a:latin typeface="Avenir"/>
              <a:ea typeface="Avenir"/>
              <a:cs typeface="Avenir"/>
              <a:sym typeface="Avenir"/>
            </a:endParaRPr>
          </a:p>
          <a:p>
            <a:pPr indent="-425450" lvl="0" marL="457200" marR="0" rtl="0" algn="l">
              <a:lnSpc>
                <a:spcPct val="115000"/>
              </a:lnSpc>
              <a:spcBef>
                <a:spcPts val="0"/>
              </a:spcBef>
              <a:spcAft>
                <a:spcPts val="0"/>
              </a:spcAft>
              <a:buClr>
                <a:srgbClr val="F0F0F0"/>
              </a:buClr>
              <a:buSzPts val="3100"/>
              <a:buFont typeface="Avenir"/>
              <a:buChar char="❏"/>
            </a:pPr>
            <a:r>
              <a:rPr b="0" i="0" lang="en-US" sz="3100" u="none" cap="none" strike="noStrike">
                <a:solidFill>
                  <a:srgbClr val="F0F0F0"/>
                </a:solidFill>
                <a:latin typeface="Avenir"/>
                <a:ea typeface="Avenir"/>
                <a:cs typeface="Avenir"/>
                <a:sym typeface="Avenir"/>
              </a:rPr>
              <a:t>Écoute : J’ai le droit d’être écouté, d’avoir de petits rires, de me sentir gêné.</a:t>
            </a:r>
            <a:endParaRPr b="0" i="0" sz="31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100"/>
              <a:buFont typeface="Arial"/>
              <a:buNone/>
            </a:pPr>
            <a:r>
              <a:t/>
            </a:r>
            <a:endParaRPr b="0" i="0" sz="3100" u="none" cap="none" strike="noStrike">
              <a:solidFill>
                <a:srgbClr val="F0F0F0"/>
              </a:solidFill>
              <a:latin typeface="Avenir"/>
              <a:ea typeface="Avenir"/>
              <a:cs typeface="Avenir"/>
              <a:sym typeface="Avenir"/>
            </a:endParaRPr>
          </a:p>
          <a:p>
            <a:pPr indent="-425450" lvl="0" marL="457200" marR="0" rtl="0" algn="l">
              <a:lnSpc>
                <a:spcPct val="115000"/>
              </a:lnSpc>
              <a:spcBef>
                <a:spcPts val="0"/>
              </a:spcBef>
              <a:spcAft>
                <a:spcPts val="0"/>
              </a:spcAft>
              <a:buClr>
                <a:srgbClr val="F0F0F0"/>
              </a:buClr>
              <a:buSzPts val="3100"/>
              <a:buFont typeface="Avenir"/>
              <a:buChar char="❏"/>
            </a:pPr>
            <a:r>
              <a:rPr b="0" i="0" lang="en-US" sz="3100" u="none" cap="none" strike="noStrike">
                <a:solidFill>
                  <a:srgbClr val="F0F0F0"/>
                </a:solidFill>
                <a:latin typeface="Avenir"/>
                <a:ea typeface="Avenir"/>
                <a:cs typeface="Avenir"/>
                <a:sym typeface="Avenir"/>
              </a:rPr>
              <a:t>Vocabulaire : J’utilise les bons mots pour parler des parties du corps. </a:t>
            </a:r>
            <a:endParaRPr b="0" i="0" sz="31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100"/>
              <a:buFont typeface="Arial"/>
              <a:buNone/>
            </a:pPr>
            <a:r>
              <a:t/>
            </a:r>
            <a:endParaRPr b="0" i="0" sz="3100" u="none" cap="none" strike="noStrike">
              <a:solidFill>
                <a:srgbClr val="F0F0F0"/>
              </a:solidFill>
              <a:latin typeface="Avenir"/>
              <a:ea typeface="Avenir"/>
              <a:cs typeface="Avenir"/>
              <a:sym typeface="Avenir"/>
            </a:endParaRPr>
          </a:p>
          <a:p>
            <a:pPr indent="-425450" lvl="0" marL="457200" marR="0" rtl="0" algn="l">
              <a:lnSpc>
                <a:spcPct val="115000"/>
              </a:lnSpc>
              <a:spcBef>
                <a:spcPts val="0"/>
              </a:spcBef>
              <a:spcAft>
                <a:spcPts val="0"/>
              </a:spcAft>
              <a:buClr>
                <a:srgbClr val="F0F0F0"/>
              </a:buClr>
              <a:buSzPts val="3100"/>
              <a:buFont typeface="Avenir"/>
              <a:buChar char="❏"/>
            </a:pPr>
            <a:r>
              <a:rPr b="0" i="0" lang="en-US" sz="3100" u="none" cap="none" strike="noStrike">
                <a:solidFill>
                  <a:srgbClr val="F0F0F0"/>
                </a:solidFill>
                <a:latin typeface="Avenir"/>
                <a:ea typeface="Avenir"/>
                <a:cs typeface="Avenir"/>
                <a:sym typeface="Avenir"/>
              </a:rPr>
              <a:t>Respect : des différences, des opinions, des sentiments, des idées des autres.</a:t>
            </a:r>
            <a:endParaRPr b="0" i="0" sz="31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100"/>
              <a:buFont typeface="Arial"/>
              <a:buNone/>
            </a:pPr>
            <a:r>
              <a:t/>
            </a:r>
            <a:endParaRPr b="0" i="0" sz="3100" u="none" cap="none" strike="noStrike">
              <a:solidFill>
                <a:srgbClr val="F0F0F0"/>
              </a:solidFill>
              <a:latin typeface="Avenir"/>
              <a:ea typeface="Avenir"/>
              <a:cs typeface="Avenir"/>
              <a:sym typeface="Avenir"/>
            </a:endParaRPr>
          </a:p>
          <a:p>
            <a:pPr indent="-425450" lvl="0" marL="457200" marR="0" rtl="0" algn="l">
              <a:lnSpc>
                <a:spcPct val="115000"/>
              </a:lnSpc>
              <a:spcBef>
                <a:spcPts val="0"/>
              </a:spcBef>
              <a:spcAft>
                <a:spcPts val="0"/>
              </a:spcAft>
              <a:buClr>
                <a:srgbClr val="F0F0F0"/>
              </a:buClr>
              <a:buSzPts val="3100"/>
              <a:buFont typeface="Avenir"/>
              <a:buChar char="❏"/>
            </a:pPr>
            <a:r>
              <a:rPr b="0" i="0" lang="en-US" sz="3100" u="none" cap="none" strike="noStrike">
                <a:solidFill>
                  <a:srgbClr val="F0F0F0"/>
                </a:solidFill>
                <a:latin typeface="Avenir"/>
                <a:ea typeface="Avenir"/>
                <a:cs typeface="Avenir"/>
                <a:sym typeface="Avenir"/>
              </a:rPr>
              <a:t>Discrétion : Je ne répète pas en dehors de la classe ce qu’un élève dit ici.</a:t>
            </a:r>
            <a:endParaRPr b="0" i="0" sz="3100" u="none" cap="none" strike="noStrike">
              <a:solidFill>
                <a:srgbClr val="F0F0F0"/>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18"/>
          <p:cNvGrpSpPr/>
          <p:nvPr/>
        </p:nvGrpSpPr>
        <p:grpSpPr>
          <a:xfrm>
            <a:off x="0" y="-144661"/>
            <a:ext cx="634634" cy="10431661"/>
            <a:chOff x="0" y="-38100"/>
            <a:chExt cx="167146" cy="2747433"/>
          </a:xfrm>
        </p:grpSpPr>
        <p:sp>
          <p:nvSpPr>
            <p:cNvPr id="313" name="Google Shape;313;p18"/>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18"/>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8"/>
          <p:cNvGrpSpPr/>
          <p:nvPr/>
        </p:nvGrpSpPr>
        <p:grpSpPr>
          <a:xfrm>
            <a:off x="634634" y="-144661"/>
            <a:ext cx="17832660" cy="10431661"/>
            <a:chOff x="0" y="-38100"/>
            <a:chExt cx="4696668" cy="2747433"/>
          </a:xfrm>
        </p:grpSpPr>
        <p:sp>
          <p:nvSpPr>
            <p:cNvPr id="316" name="Google Shape;316;p18"/>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8"/>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18"/>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18"/>
          <p:cNvSpPr txBox="1"/>
          <p:nvPr/>
        </p:nvSpPr>
        <p:spPr>
          <a:xfrm>
            <a:off x="4876364" y="1082198"/>
            <a:ext cx="93492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Relation malsaine:  Où trouver de l’aide?</a:t>
            </a:r>
            <a:endParaRPr b="1" i="0" sz="4999" u="none" cap="none" strike="noStrike">
              <a:solidFill>
                <a:srgbClr val="1C1C1C"/>
              </a:solidFill>
              <a:latin typeface="Avenir"/>
              <a:ea typeface="Avenir"/>
              <a:cs typeface="Avenir"/>
              <a:sym typeface="Avenir"/>
            </a:endParaRPr>
          </a:p>
        </p:txBody>
      </p:sp>
      <p:pic>
        <p:nvPicPr>
          <p:cNvPr descr="Une image contenant texte, Police, capture d’écran&#10;&#10;Description générée automatiquement" id="320" name="Google Shape;320;p18"/>
          <p:cNvPicPr preferRelativeResize="0"/>
          <p:nvPr/>
        </p:nvPicPr>
        <p:blipFill rotWithShape="1">
          <a:blip r:embed="rId4">
            <a:alphaModFix/>
          </a:blip>
          <a:srcRect b="0" l="6083" r="7117" t="22648"/>
          <a:stretch/>
        </p:blipFill>
        <p:spPr>
          <a:xfrm>
            <a:off x="1365250" y="3155950"/>
            <a:ext cx="10318425" cy="2164725"/>
          </a:xfrm>
          <a:prstGeom prst="rect">
            <a:avLst/>
          </a:prstGeom>
          <a:noFill/>
          <a:ln>
            <a:noFill/>
          </a:ln>
        </p:spPr>
      </p:pic>
      <p:pic>
        <p:nvPicPr>
          <p:cNvPr descr="Une image contenant texte, capture d’écran, carte de visite, Police&#10;&#10;Description générée automatiquement" id="321" name="Google Shape;321;p18"/>
          <p:cNvPicPr preferRelativeResize="0"/>
          <p:nvPr/>
        </p:nvPicPr>
        <p:blipFill rotWithShape="1">
          <a:blip r:embed="rId5">
            <a:alphaModFix/>
          </a:blip>
          <a:srcRect b="3851" l="0" r="0" t="13147"/>
          <a:stretch/>
        </p:blipFill>
        <p:spPr>
          <a:xfrm>
            <a:off x="8761273" y="5117625"/>
            <a:ext cx="9158427" cy="4267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p:nvPr/>
        </p:nvSpPr>
        <p:spPr>
          <a:xfrm>
            <a:off x="0" y="3800"/>
            <a:ext cx="18523463" cy="10283190"/>
          </a:xfrm>
          <a:custGeom>
            <a:rect b="b" l="l" r="r" t="t"/>
            <a:pathLst>
              <a:path extrusionOk="0" h="10283190" w="18294778">
                <a:moveTo>
                  <a:pt x="0" y="0"/>
                </a:moveTo>
                <a:lnTo>
                  <a:pt x="18294778" y="0"/>
                </a:lnTo>
                <a:lnTo>
                  <a:pt x="18294778" y="10283190"/>
                </a:lnTo>
                <a:lnTo>
                  <a:pt x="0" y="10283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21"/>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2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1"/>
          <p:cNvSpPr txBox="1"/>
          <p:nvPr/>
        </p:nvSpPr>
        <p:spPr>
          <a:xfrm>
            <a:off x="1028700" y="838200"/>
            <a:ext cx="9298800" cy="1852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5599" u="none" cap="none" strike="noStrike">
                <a:solidFill>
                  <a:srgbClr val="1C1C1C"/>
                </a:solidFill>
                <a:latin typeface="Avenir"/>
                <a:ea typeface="Avenir"/>
                <a:cs typeface="Avenir"/>
                <a:sym typeface="Avenir"/>
              </a:rPr>
              <a:t>Avertissement </a:t>
            </a:r>
            <a:endParaRPr b="1" i="0" sz="55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et soutien</a:t>
            </a:r>
            <a:endParaRPr b="1" i="0" sz="5599" u="none" cap="none" strike="noStrike">
              <a:solidFill>
                <a:srgbClr val="1C1C1C"/>
              </a:solidFill>
              <a:latin typeface="Avenir"/>
              <a:ea typeface="Avenir"/>
              <a:cs typeface="Avenir"/>
              <a:sym typeface="Avenir"/>
            </a:endParaRPr>
          </a:p>
        </p:txBody>
      </p:sp>
      <p:sp>
        <p:nvSpPr>
          <p:cNvPr id="330" name="Google Shape;330;p21"/>
          <p:cNvSpPr txBox="1"/>
          <p:nvPr/>
        </p:nvSpPr>
        <p:spPr>
          <a:xfrm>
            <a:off x="2012950" y="3289300"/>
            <a:ext cx="13447500" cy="529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700"/>
              <a:buFont typeface="Arial"/>
              <a:buNone/>
            </a:pPr>
            <a:r>
              <a:rPr b="1" i="0" lang="en-US" sz="2700" u="sng" cap="none" strike="noStrike">
                <a:solidFill>
                  <a:schemeClr val="dk1"/>
                </a:solidFill>
                <a:latin typeface="Avenir"/>
                <a:ea typeface="Avenir"/>
                <a:cs typeface="Avenir"/>
                <a:sym typeface="Avenir"/>
              </a:rPr>
              <a:t>Ressources en milieu scolaire :</a:t>
            </a:r>
            <a:endParaRPr b="1" i="0" sz="2700" u="sng"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2700"/>
              <a:buFont typeface="Arial"/>
              <a:buNone/>
            </a:pPr>
            <a:r>
              <a:t/>
            </a:r>
            <a:endParaRPr b="1" i="0" sz="2700" u="sng"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2700" u="sng"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2700" u="sng" cap="none" strike="noStrike">
                <a:solidFill>
                  <a:schemeClr val="dk1"/>
                </a:solidFill>
                <a:latin typeface="Avenir"/>
                <a:ea typeface="Avenir"/>
                <a:cs typeface="Avenir"/>
                <a:sym typeface="Avenir"/>
              </a:rPr>
              <a:t>Ressources à l’échelle du Canada :</a:t>
            </a:r>
            <a:endParaRPr b="1" i="0" sz="2700" u="sng" cap="none" strike="noStrike">
              <a:solidFill>
                <a:schemeClr val="dk1"/>
              </a:solidFill>
              <a:latin typeface="Avenir"/>
              <a:ea typeface="Avenir"/>
              <a:cs typeface="Avenir"/>
              <a:sym typeface="Avenir"/>
            </a:endParaRPr>
          </a:p>
          <a:p>
            <a:pPr indent="0" lvl="0" marL="0" marR="0" rtl="0" algn="l">
              <a:lnSpc>
                <a:spcPct val="115000"/>
              </a:lnSpc>
              <a:spcBef>
                <a:spcPts val="600"/>
              </a:spcBef>
              <a:spcAft>
                <a:spcPts val="0"/>
              </a:spcAft>
              <a:buClr>
                <a:schemeClr val="dk1"/>
              </a:buClr>
              <a:buSzPts val="1100"/>
              <a:buFont typeface="Arial"/>
              <a:buNone/>
            </a:pPr>
            <a:r>
              <a:rPr b="0" i="0" lang="en-US" sz="2700" u="none" cap="none" strike="noStrike">
                <a:solidFill>
                  <a:srgbClr val="1C1C1C"/>
                </a:solidFill>
                <a:latin typeface="Avenir"/>
                <a:ea typeface="Avenir"/>
                <a:cs typeface="Avenir"/>
                <a:sym typeface="Avenir"/>
              </a:rPr>
              <a:t>Ligne d’urgence canadienne contre la traite des personnes</a:t>
            </a:r>
            <a:endParaRPr b="0" i="0" sz="27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2700" u="none" cap="none" strike="noStrike">
                <a:solidFill>
                  <a:srgbClr val="1C1C1C"/>
                </a:solidFill>
                <a:latin typeface="Avenir"/>
                <a:ea typeface="Avenir"/>
                <a:cs typeface="Avenir"/>
                <a:sym typeface="Avenir"/>
              </a:rPr>
              <a:t>canadianhumantraffickinghotline.ca/fr/</a:t>
            </a:r>
            <a:endParaRPr b="0" i="0" sz="27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1C1C1C"/>
                </a:solidFill>
                <a:latin typeface="Avenir"/>
                <a:ea typeface="Avenir"/>
                <a:cs typeface="Avenir"/>
                <a:sym typeface="Avenir"/>
              </a:rPr>
              <a:t>ENG/FR - Clavardage en ligne disponible </a:t>
            </a:r>
            <a:endParaRPr b="0" i="0" sz="27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27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2700" u="sng" cap="none" strike="noStrike">
                <a:solidFill>
                  <a:schemeClr val="dk1"/>
                </a:solidFill>
                <a:latin typeface="Avenir"/>
                <a:ea typeface="Avenir"/>
                <a:cs typeface="Avenir"/>
                <a:sym typeface="Avenir"/>
              </a:rPr>
              <a:t>Ligne d’écoute d’espoir pour le mieux-être :</a:t>
            </a:r>
            <a:endParaRPr b="1" i="0" sz="2700" u="sng" cap="none" strike="noStrike">
              <a:solidFill>
                <a:schemeClr val="dk1"/>
              </a:solidFill>
              <a:latin typeface="Avenir"/>
              <a:ea typeface="Avenir"/>
              <a:cs typeface="Avenir"/>
              <a:sym typeface="Avenir"/>
            </a:endParaRPr>
          </a:p>
          <a:p>
            <a:pPr indent="0" lvl="0" marL="0" marR="0" rtl="0" algn="l">
              <a:lnSpc>
                <a:spcPct val="115000"/>
              </a:lnSpc>
              <a:spcBef>
                <a:spcPts val="600"/>
              </a:spcBef>
              <a:spcAft>
                <a:spcPts val="0"/>
              </a:spcAft>
              <a:buClr>
                <a:schemeClr val="dk1"/>
              </a:buClr>
              <a:buSzPts val="1100"/>
              <a:buFont typeface="Arial"/>
              <a:buNone/>
            </a:pPr>
            <a:r>
              <a:rPr b="0" i="0" lang="en-US" sz="2700" u="none" cap="none" strike="noStrike">
                <a:solidFill>
                  <a:srgbClr val="1C1C1C"/>
                </a:solidFill>
                <a:latin typeface="Avenir"/>
                <a:ea typeface="Avenir"/>
                <a:cs typeface="Avenir"/>
                <a:sym typeface="Avenir"/>
              </a:rPr>
              <a:t>espoirpourlemieuxetre.ca</a:t>
            </a:r>
            <a:endParaRPr b="0" i="0" sz="27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2700" u="none" cap="none" strike="noStrike">
                <a:solidFill>
                  <a:srgbClr val="1C1C1C"/>
                </a:solidFill>
                <a:latin typeface="Avenir"/>
                <a:ea typeface="Avenir"/>
                <a:cs typeface="Avenir"/>
                <a:sym typeface="Avenir"/>
              </a:rPr>
              <a:t>Apporte une aide immédiate à tous les peuplesautochtones du Canada. ENG/FR - Clavardage enligne disponible </a:t>
            </a:r>
            <a:endParaRPr b="0" i="0" sz="2700" u="none" cap="none" strike="noStrike">
              <a:solidFill>
                <a:srgbClr val="1C1C1C"/>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A2B1"/>
        </a:solidFill>
      </p:bgPr>
    </p:bg>
    <p:spTree>
      <p:nvGrpSpPr>
        <p:cNvPr id="334" name="Shape 334"/>
        <p:cNvGrpSpPr/>
        <p:nvPr/>
      </p:nvGrpSpPr>
      <p:grpSpPr>
        <a:xfrm>
          <a:off x="0" y="0"/>
          <a:ext cx="0" cy="0"/>
          <a:chOff x="0" y="0"/>
          <a:chExt cx="0" cy="0"/>
        </a:xfrm>
      </p:grpSpPr>
      <p:sp>
        <p:nvSpPr>
          <p:cNvPr id="335" name="Google Shape;335;g2d2776504e7_0_82"/>
          <p:cNvSpPr/>
          <p:nvPr/>
        </p:nvSpPr>
        <p:spPr>
          <a:xfrm>
            <a:off x="15797038" y="38765"/>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black background with white text&#10;&#10;Description automatically generated" id="336" name="Google Shape;336;g2d2776504e7_0_82"/>
          <p:cNvPicPr preferRelativeResize="0"/>
          <p:nvPr/>
        </p:nvPicPr>
        <p:blipFill rotWithShape="1">
          <a:blip r:embed="rId4">
            <a:alphaModFix/>
          </a:blip>
          <a:srcRect b="0" l="0" r="0" t="0"/>
          <a:stretch/>
        </p:blipFill>
        <p:spPr>
          <a:xfrm>
            <a:off x="10756395" y="4797472"/>
            <a:ext cx="3898899" cy="3136901"/>
          </a:xfrm>
          <a:prstGeom prst="rect">
            <a:avLst/>
          </a:prstGeom>
          <a:noFill/>
          <a:ln>
            <a:noFill/>
          </a:ln>
        </p:spPr>
      </p:pic>
      <p:grpSp>
        <p:nvGrpSpPr>
          <p:cNvPr id="337" name="Google Shape;337;g2d2776504e7_0_82"/>
          <p:cNvGrpSpPr/>
          <p:nvPr/>
        </p:nvGrpSpPr>
        <p:grpSpPr>
          <a:xfrm>
            <a:off x="3899047" y="4367241"/>
            <a:ext cx="10375507" cy="4329137"/>
            <a:chOff x="2811716" y="5143500"/>
            <a:chExt cx="10375507" cy="4329137"/>
          </a:xfrm>
        </p:grpSpPr>
        <p:pic>
          <p:nvPicPr>
            <p:cNvPr id="338" name="Google Shape;338;g2d2776504e7_0_82"/>
            <p:cNvPicPr preferRelativeResize="0"/>
            <p:nvPr/>
          </p:nvPicPr>
          <p:blipFill rotWithShape="1">
            <a:blip r:embed="rId5">
              <a:alphaModFix/>
            </a:blip>
            <a:srcRect b="0" l="0" r="0" t="0"/>
            <a:stretch/>
          </p:blipFill>
          <p:spPr>
            <a:xfrm>
              <a:off x="2944623" y="5143500"/>
              <a:ext cx="685800" cy="685800"/>
            </a:xfrm>
            <a:prstGeom prst="rect">
              <a:avLst/>
            </a:prstGeom>
            <a:noFill/>
            <a:ln>
              <a:noFill/>
            </a:ln>
          </p:spPr>
        </p:pic>
        <p:pic>
          <p:nvPicPr>
            <p:cNvPr id="339" name="Google Shape;339;g2d2776504e7_0_82"/>
            <p:cNvPicPr preferRelativeResize="0"/>
            <p:nvPr/>
          </p:nvPicPr>
          <p:blipFill rotWithShape="1">
            <a:blip r:embed="rId6">
              <a:alphaModFix/>
            </a:blip>
            <a:srcRect b="0" l="0" r="0" t="0"/>
            <a:stretch/>
          </p:blipFill>
          <p:spPr>
            <a:xfrm>
              <a:off x="2944624" y="6290890"/>
              <a:ext cx="685800" cy="685800"/>
            </a:xfrm>
            <a:prstGeom prst="rect">
              <a:avLst/>
            </a:prstGeom>
            <a:noFill/>
            <a:ln>
              <a:noFill/>
            </a:ln>
          </p:spPr>
        </p:pic>
        <p:pic>
          <p:nvPicPr>
            <p:cNvPr id="340" name="Google Shape;340;g2d2776504e7_0_82"/>
            <p:cNvPicPr preferRelativeResize="0"/>
            <p:nvPr/>
          </p:nvPicPr>
          <p:blipFill rotWithShape="1">
            <a:blip r:embed="rId7">
              <a:alphaModFix/>
            </a:blip>
            <a:srcRect b="0" l="0" r="0" t="0"/>
            <a:stretch/>
          </p:blipFill>
          <p:spPr>
            <a:xfrm>
              <a:off x="2811716" y="7345188"/>
              <a:ext cx="952500" cy="952500"/>
            </a:xfrm>
            <a:prstGeom prst="rect">
              <a:avLst/>
            </a:prstGeom>
            <a:noFill/>
            <a:ln>
              <a:noFill/>
            </a:ln>
          </p:spPr>
        </p:pic>
        <p:pic>
          <p:nvPicPr>
            <p:cNvPr id="341" name="Google Shape;341;g2d2776504e7_0_82"/>
            <p:cNvPicPr preferRelativeResize="0"/>
            <p:nvPr/>
          </p:nvPicPr>
          <p:blipFill rotWithShape="1">
            <a:blip r:embed="rId8">
              <a:alphaModFix/>
            </a:blip>
            <a:srcRect b="0" l="0" r="0" t="0"/>
            <a:stretch/>
          </p:blipFill>
          <p:spPr>
            <a:xfrm>
              <a:off x="2882490" y="8666186"/>
              <a:ext cx="807460" cy="806451"/>
            </a:xfrm>
            <a:prstGeom prst="rect">
              <a:avLst/>
            </a:prstGeom>
            <a:noFill/>
            <a:ln>
              <a:noFill/>
            </a:ln>
          </p:spPr>
        </p:pic>
        <p:sp>
          <p:nvSpPr>
            <p:cNvPr id="342" name="Google Shape;342;g2d2776504e7_0_82"/>
            <p:cNvSpPr txBox="1"/>
            <p:nvPr/>
          </p:nvSpPr>
          <p:spPr>
            <a:xfrm>
              <a:off x="4011423" y="5244525"/>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62626"/>
                  </a:solidFill>
                  <a:latin typeface="Avenir"/>
                  <a:ea typeface="Avenir"/>
                  <a:cs typeface="Avenir"/>
                  <a:sym typeface="Avenir"/>
                </a:rPr>
                <a:t>whiteribbon.ca</a:t>
              </a:r>
              <a:endParaRPr b="0" i="0" sz="3200" u="none" cap="none" strike="noStrike">
                <a:solidFill>
                  <a:srgbClr val="262626"/>
                </a:solidFill>
                <a:latin typeface="Avenir"/>
                <a:ea typeface="Avenir"/>
                <a:cs typeface="Avenir"/>
                <a:sym typeface="Avenir"/>
              </a:endParaRPr>
            </a:p>
          </p:txBody>
        </p:sp>
        <p:sp>
          <p:nvSpPr>
            <p:cNvPr id="343" name="Google Shape;343;g2d2776504e7_0_82"/>
            <p:cNvSpPr txBox="1"/>
            <p:nvPr/>
          </p:nvSpPr>
          <p:spPr>
            <a:xfrm>
              <a:off x="4011423" y="629089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62626"/>
                  </a:solidFill>
                  <a:latin typeface="Avenir"/>
                  <a:ea typeface="Avenir"/>
                  <a:cs typeface="Avenir"/>
                  <a:sym typeface="Avenir"/>
                </a:rPr>
                <a:t>@whiteribboncampaign</a:t>
              </a:r>
              <a:endParaRPr b="0" i="0" sz="3200" u="none" cap="none" strike="noStrike">
                <a:solidFill>
                  <a:srgbClr val="262626"/>
                </a:solidFill>
                <a:latin typeface="Avenir"/>
                <a:ea typeface="Avenir"/>
                <a:cs typeface="Avenir"/>
                <a:sym typeface="Avenir"/>
              </a:endParaRPr>
            </a:p>
          </p:txBody>
        </p:sp>
        <p:sp>
          <p:nvSpPr>
            <p:cNvPr id="344" name="Google Shape;344;g2d2776504e7_0_82"/>
            <p:cNvSpPr txBox="1"/>
            <p:nvPr/>
          </p:nvSpPr>
          <p:spPr>
            <a:xfrm>
              <a:off x="4011423" y="752905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62626"/>
                  </a:solidFill>
                  <a:latin typeface="Avenir"/>
                  <a:ea typeface="Avenir"/>
                  <a:cs typeface="Avenir"/>
                  <a:sym typeface="Avenir"/>
                </a:rPr>
                <a:t>@whiteribbon</a:t>
              </a:r>
              <a:endParaRPr b="0" i="0" sz="3200" u="none" cap="none" strike="noStrike">
                <a:solidFill>
                  <a:srgbClr val="262626"/>
                </a:solidFill>
                <a:latin typeface="Avenir"/>
                <a:ea typeface="Avenir"/>
                <a:cs typeface="Avenir"/>
                <a:sym typeface="Avenir"/>
              </a:endParaRPr>
            </a:p>
          </p:txBody>
        </p:sp>
        <p:sp>
          <p:nvSpPr>
            <p:cNvPr id="345" name="Google Shape;345;g2d2776504e7_0_82"/>
            <p:cNvSpPr txBox="1"/>
            <p:nvPr/>
          </p:nvSpPr>
          <p:spPr>
            <a:xfrm>
              <a:off x="3986614" y="8761831"/>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62626"/>
                  </a:solidFill>
                  <a:latin typeface="Avenir"/>
                  <a:ea typeface="Avenir"/>
                  <a:cs typeface="Avenir"/>
                  <a:sym typeface="Avenir"/>
                </a:rPr>
                <a:t>@whiteribboncanada</a:t>
              </a:r>
              <a:endParaRPr b="0" i="0" sz="3200" u="none" cap="none" strike="noStrike">
                <a:solidFill>
                  <a:srgbClr val="262626"/>
                </a:solidFill>
                <a:latin typeface="Avenir"/>
                <a:ea typeface="Avenir"/>
                <a:cs typeface="Avenir"/>
                <a:sym typeface="Avenir"/>
              </a:endParaRPr>
            </a:p>
          </p:txBody>
        </p:sp>
      </p:grpSp>
      <p:sp>
        <p:nvSpPr>
          <p:cNvPr id="346" name="Google Shape;346;g2d2776504e7_0_82"/>
          <p:cNvSpPr txBox="1"/>
          <p:nvPr/>
        </p:nvSpPr>
        <p:spPr>
          <a:xfrm>
            <a:off x="2330184" y="931014"/>
            <a:ext cx="13627500" cy="27141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000"/>
              <a:buFont typeface="Arial"/>
              <a:buNone/>
            </a:pPr>
            <a:r>
              <a:rPr b="1" i="0" lang="en-US" sz="4000" u="none" cap="none" strike="noStrike">
                <a:solidFill>
                  <a:schemeClr val="dk1"/>
                </a:solidFill>
                <a:latin typeface="Avenir"/>
                <a:ea typeface="Avenir"/>
                <a:cs typeface="Avenir"/>
                <a:sym typeface="Avenir"/>
              </a:rPr>
              <a:t>Je m’engage à ne jamais commettre, tolérer ou taire les   violences basées sur le genre</a:t>
            </a:r>
            <a:endParaRPr b="1" i="0" sz="4000" u="none" cap="none" strike="noStrike">
              <a:solidFill>
                <a:srgbClr val="1C1C1C"/>
              </a:solidFill>
              <a:latin typeface="Avenir"/>
              <a:ea typeface="Avenir"/>
              <a:cs typeface="Avenir"/>
              <a:sym typeface="Avenir"/>
            </a:endParaRPr>
          </a:p>
          <a:p>
            <a:pPr indent="0" lvl="0" marL="0" marR="0" rtl="0" algn="ctr">
              <a:lnSpc>
                <a:spcPct val="160000"/>
              </a:lnSpc>
              <a:spcBef>
                <a:spcPts val="1000"/>
              </a:spcBef>
              <a:spcAft>
                <a:spcPts val="0"/>
              </a:spcAft>
              <a:buClr>
                <a:srgbClr val="000000"/>
              </a:buClr>
              <a:buSzPts val="4000"/>
              <a:buFont typeface="Arial"/>
              <a:buNone/>
            </a:pPr>
            <a:r>
              <a:rPr b="1" i="0" lang="en-US" sz="4000" u="none" cap="none" strike="noStrike">
                <a:solidFill>
                  <a:schemeClr val="dk1"/>
                </a:solidFill>
                <a:latin typeface="Avenir"/>
                <a:ea typeface="Avenir"/>
                <a:cs typeface="Avenir"/>
                <a:sym typeface="Avenir"/>
              </a:rPr>
              <a:t>Apprenez-en plus sur White Ribbon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a:off x="0" y="3810"/>
            <a:ext cx="18294778" cy="10283190"/>
          </a:xfrm>
          <a:custGeom>
            <a:rect b="b" l="l" r="r" t="t"/>
            <a:pathLst>
              <a:path extrusionOk="0" h="10283190" w="18294778">
                <a:moveTo>
                  <a:pt x="0" y="0"/>
                </a:moveTo>
                <a:lnTo>
                  <a:pt x="18294778" y="0"/>
                </a:lnTo>
                <a:lnTo>
                  <a:pt x="18294778" y="10283190"/>
                </a:lnTo>
                <a:lnTo>
                  <a:pt x="0" y="10283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nvSpPr>
        <p:spPr>
          <a:xfrm>
            <a:off x="1028700" y="1524000"/>
            <a:ext cx="129858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Activité 1: Un brin de réflexion…</a:t>
            </a:r>
            <a:endParaRPr b="1" i="0" sz="4999" u="none" cap="none" strike="noStrike">
              <a:solidFill>
                <a:srgbClr val="1C1C1C"/>
              </a:solidFill>
              <a:latin typeface="Avenir"/>
              <a:ea typeface="Avenir"/>
              <a:cs typeface="Avenir"/>
              <a:sym typeface="Avenir"/>
            </a:endParaRPr>
          </a:p>
        </p:txBody>
      </p:sp>
      <p:sp>
        <p:nvSpPr>
          <p:cNvPr id="108" name="Google Shape;108;p3"/>
          <p:cNvSpPr txBox="1"/>
          <p:nvPr/>
        </p:nvSpPr>
        <p:spPr>
          <a:xfrm>
            <a:off x="1028700" y="3671375"/>
            <a:ext cx="8294700" cy="29739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4600"/>
              <a:buFont typeface="Arial"/>
              <a:buNone/>
            </a:pPr>
            <a:r>
              <a:rPr b="0" i="0" lang="en-US" sz="4600" u="none" cap="none" strike="noStrike">
                <a:solidFill>
                  <a:srgbClr val="1C1C1C"/>
                </a:solidFill>
                <a:latin typeface="Avenir"/>
                <a:ea typeface="Avenir"/>
                <a:cs typeface="Avenir"/>
                <a:sym typeface="Avenir"/>
              </a:rPr>
              <a:t>Qu’est-ce qui rend tes relations avec les autres saines ou malsaines?</a:t>
            </a:r>
            <a:endParaRPr b="0" i="0" sz="2500" u="none" cap="none" strike="noStrike">
              <a:solidFill>
                <a:srgbClr val="000000"/>
              </a:solidFill>
              <a:latin typeface="Arial"/>
              <a:ea typeface="Arial"/>
              <a:cs typeface="Arial"/>
              <a:sym typeface="Arial"/>
            </a:endParaRPr>
          </a:p>
        </p:txBody>
      </p:sp>
      <p:pic>
        <p:nvPicPr>
          <p:cNvPr descr="couple leaning on wall" id="109" name="Google Shape;109;p3"/>
          <p:cNvPicPr preferRelativeResize="0"/>
          <p:nvPr/>
        </p:nvPicPr>
        <p:blipFill rotWithShape="1">
          <a:blip r:embed="rId5">
            <a:alphaModFix/>
          </a:blip>
          <a:srcRect b="11300" l="0" r="0" t="-11300"/>
          <a:stretch/>
        </p:blipFill>
        <p:spPr>
          <a:xfrm>
            <a:off x="9573125" y="2217300"/>
            <a:ext cx="4617225" cy="691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4"/>
          <p:cNvGrpSpPr/>
          <p:nvPr/>
        </p:nvGrpSpPr>
        <p:grpSpPr>
          <a:xfrm>
            <a:off x="-201706" y="2581730"/>
            <a:ext cx="18669000" cy="7906976"/>
            <a:chOff x="0" y="-38100"/>
            <a:chExt cx="4916938" cy="2082496"/>
          </a:xfrm>
        </p:grpSpPr>
        <p:sp>
          <p:nvSpPr>
            <p:cNvPr id="115" name="Google Shape;115;p4"/>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4"/>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4"/>
          <p:cNvGrpSpPr/>
          <p:nvPr/>
        </p:nvGrpSpPr>
        <p:grpSpPr>
          <a:xfrm>
            <a:off x="-201706" y="-279132"/>
            <a:ext cx="18669000" cy="3275585"/>
            <a:chOff x="0" y="-38100"/>
            <a:chExt cx="4916938" cy="862705"/>
          </a:xfrm>
        </p:grpSpPr>
        <p:sp>
          <p:nvSpPr>
            <p:cNvPr id="118" name="Google Shape;118;p4"/>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4"/>
          <p:cNvSpPr/>
          <p:nvPr/>
        </p:nvSpPr>
        <p:spPr>
          <a:xfrm>
            <a:off x="372888" y="1523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4"/>
          <p:cNvSpPr txBox="1"/>
          <p:nvPr/>
        </p:nvSpPr>
        <p:spPr>
          <a:xfrm>
            <a:off x="3233147" y="889800"/>
            <a:ext cx="11799300" cy="253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Relations saines VS relations toxiques</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122" name="Google Shape;122;p4"/>
          <p:cNvSpPr txBox="1"/>
          <p:nvPr/>
        </p:nvSpPr>
        <p:spPr>
          <a:xfrm>
            <a:off x="1099300" y="4623375"/>
            <a:ext cx="7428900" cy="42738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chemeClr val="dk1"/>
              </a:buClr>
              <a:buSzPts val="1100"/>
              <a:buFont typeface="Arial"/>
              <a:buNone/>
            </a:pPr>
            <a:r>
              <a:rPr b="0" i="0" lang="en-US" sz="4400" u="none" cap="none" strike="noStrike">
                <a:solidFill>
                  <a:srgbClr val="1C1C1C"/>
                </a:solidFill>
                <a:latin typeface="Avenir"/>
                <a:ea typeface="Avenir"/>
                <a:cs typeface="Avenir"/>
                <a:sym typeface="Avenir"/>
              </a:rPr>
              <a:t>Regardons cette vidéo pour bien comprendre l’importance des relations saines et significatives</a:t>
            </a:r>
            <a:endParaRPr b="0" i="0" sz="4400" u="none" cap="none" strike="noStrike">
              <a:solidFill>
                <a:srgbClr val="1C1C1C"/>
              </a:solidFill>
              <a:latin typeface="Avenir"/>
              <a:ea typeface="Avenir"/>
              <a:cs typeface="Avenir"/>
              <a:sym typeface="Avenir"/>
            </a:endParaRPr>
          </a:p>
          <a:p>
            <a:pPr indent="0" lvl="0" marL="0" marR="0" rtl="0" algn="r">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r">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123" name="Google Shape;123;p4">
            <a:hlinkClick r:id="rId4"/>
          </p:cNvPr>
          <p:cNvPicPr preferRelativeResize="0"/>
          <p:nvPr/>
        </p:nvPicPr>
        <p:blipFill rotWithShape="1">
          <a:blip r:embed="rId5">
            <a:alphaModFix/>
          </a:blip>
          <a:srcRect b="0" l="0" r="0" t="0"/>
          <a:stretch/>
        </p:blipFill>
        <p:spPr>
          <a:xfrm>
            <a:off x="9647000" y="4169738"/>
            <a:ext cx="6819915" cy="4273800"/>
          </a:xfrm>
          <a:prstGeom prst="rect">
            <a:avLst/>
          </a:prstGeom>
          <a:noFill/>
          <a:ln>
            <a:noFill/>
          </a:ln>
        </p:spPr>
      </p:pic>
      <p:pic>
        <p:nvPicPr>
          <p:cNvPr descr="RIVERS-SPA UN ESPACE DETENTE ET ZEN A LA REUNION - Le blog de  thierryniko974 (Réunion)" id="124" name="Google Shape;124;p4"/>
          <p:cNvPicPr preferRelativeResize="0"/>
          <p:nvPr/>
        </p:nvPicPr>
        <p:blipFill rotWithShape="1">
          <a:blip r:embed="rId6">
            <a:alphaModFix/>
          </a:blip>
          <a:srcRect b="0" l="0" r="0" t="0"/>
          <a:stretch/>
        </p:blipFill>
        <p:spPr>
          <a:xfrm>
            <a:off x="15134899" y="2387407"/>
            <a:ext cx="1922575" cy="177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5"/>
          <p:cNvGrpSpPr/>
          <p:nvPr/>
        </p:nvGrpSpPr>
        <p:grpSpPr>
          <a:xfrm>
            <a:off x="5782235" y="-144661"/>
            <a:ext cx="12685059" cy="10431661"/>
            <a:chOff x="0" y="-38100"/>
            <a:chExt cx="3340921" cy="2747433"/>
          </a:xfrm>
        </p:grpSpPr>
        <p:sp>
          <p:nvSpPr>
            <p:cNvPr id="130" name="Google Shape;130;p5"/>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5"/>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5"/>
          <p:cNvGrpSpPr/>
          <p:nvPr/>
        </p:nvGrpSpPr>
        <p:grpSpPr>
          <a:xfrm>
            <a:off x="0" y="-144650"/>
            <a:ext cx="9385285" cy="10431728"/>
            <a:chOff x="0" y="-38100"/>
            <a:chExt cx="1522893" cy="2747433"/>
          </a:xfrm>
        </p:grpSpPr>
        <p:sp>
          <p:nvSpPr>
            <p:cNvPr id="133" name="Google Shape;133;p5"/>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p5"/>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5"/>
          <p:cNvSpPr txBox="1"/>
          <p:nvPr/>
        </p:nvSpPr>
        <p:spPr>
          <a:xfrm>
            <a:off x="697049" y="838200"/>
            <a:ext cx="7086900" cy="360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5499" u="none" cap="none" strike="noStrike">
                <a:solidFill>
                  <a:srgbClr val="1C1C1C"/>
                </a:solidFill>
                <a:latin typeface="Avenir"/>
                <a:ea typeface="Avenir"/>
                <a:cs typeface="Avenir"/>
                <a:sym typeface="Avenir"/>
              </a:rPr>
              <a:t>Une relation saine, c’est quoi?</a:t>
            </a:r>
            <a:endParaRPr b="1" i="0" sz="54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l">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136" name="Google Shape;136;p5"/>
          <p:cNvSpPr/>
          <p:nvPr/>
        </p:nvSpPr>
        <p:spPr>
          <a:xfrm>
            <a:off x="2508250" y="4127500"/>
            <a:ext cx="7086900" cy="5486400"/>
          </a:xfrm>
          <a:prstGeom prst="rightArrowCallout">
            <a:avLst>
              <a:gd fmla="val 14844" name="adj1"/>
              <a:gd fmla="val 18359" name="adj2"/>
              <a:gd fmla="val 25000" name="adj3"/>
              <a:gd fmla="val 64977" name="adj4"/>
            </a:avLst>
          </a:prstGeom>
          <a:solidFill>
            <a:srgbClr val="38383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7" name="Google Shape;137;p5"/>
          <p:cNvSpPr txBox="1"/>
          <p:nvPr/>
        </p:nvSpPr>
        <p:spPr>
          <a:xfrm>
            <a:off x="3421238" y="5054363"/>
            <a:ext cx="30000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venir"/>
                <a:ea typeface="Avenir"/>
                <a:cs typeface="Avenir"/>
                <a:sym typeface="Avenir"/>
              </a:rPr>
              <a:t>Une relation  saine repose sur… l’engagement et l’implication des deux personnes!</a:t>
            </a:r>
            <a:endParaRPr b="1" i="0" sz="2400" u="none" cap="none" strike="noStrike">
              <a:solidFill>
                <a:schemeClr val="lt1"/>
              </a:solidFill>
              <a:latin typeface="Avenir"/>
              <a:ea typeface="Avenir"/>
              <a:cs typeface="Avenir"/>
              <a:sym typeface="Avenir"/>
            </a:endParaRPr>
          </a:p>
        </p:txBody>
      </p:sp>
      <p:pic>
        <p:nvPicPr>
          <p:cNvPr id="138" name="Google Shape;138;p5">
            <a:hlinkClick r:id="rId3"/>
          </p:cNvPr>
          <p:cNvPicPr preferRelativeResize="0"/>
          <p:nvPr/>
        </p:nvPicPr>
        <p:blipFill rotWithShape="1">
          <a:blip r:embed="rId4">
            <a:alphaModFix/>
          </a:blip>
          <a:srcRect b="0" l="0" r="0" t="0"/>
          <a:stretch/>
        </p:blipFill>
        <p:spPr>
          <a:xfrm>
            <a:off x="9764700" y="4889798"/>
            <a:ext cx="8294701" cy="3961815"/>
          </a:xfrm>
          <a:prstGeom prst="rect">
            <a:avLst/>
          </a:prstGeom>
          <a:noFill/>
          <a:ln>
            <a:noFill/>
          </a:ln>
        </p:spPr>
      </p:pic>
      <p:pic>
        <p:nvPicPr>
          <p:cNvPr descr="RIVERS-SPA UN ESPACE DETENTE ET ZEN A LA REUNION - Le blog de  thierryniko974 (Réunion)" id="139" name="Google Shape;139;p5"/>
          <p:cNvPicPr preferRelativeResize="0"/>
          <p:nvPr/>
        </p:nvPicPr>
        <p:blipFill rotWithShape="1">
          <a:blip r:embed="rId5">
            <a:alphaModFix/>
          </a:blip>
          <a:srcRect b="0" l="0" r="0" t="0"/>
          <a:stretch/>
        </p:blipFill>
        <p:spPr>
          <a:xfrm>
            <a:off x="15539924" y="3181920"/>
            <a:ext cx="1846375" cy="170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6"/>
          <p:cNvGrpSpPr/>
          <p:nvPr/>
        </p:nvGrpSpPr>
        <p:grpSpPr>
          <a:xfrm>
            <a:off x="0" y="-144661"/>
            <a:ext cx="634634" cy="10431661"/>
            <a:chOff x="0" y="-38100"/>
            <a:chExt cx="167146" cy="2747433"/>
          </a:xfrm>
        </p:grpSpPr>
        <p:sp>
          <p:nvSpPr>
            <p:cNvPr id="145" name="Google Shape;145;p6"/>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74A2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6"/>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6"/>
          <p:cNvGrpSpPr/>
          <p:nvPr/>
        </p:nvGrpSpPr>
        <p:grpSpPr>
          <a:xfrm>
            <a:off x="634634" y="-144661"/>
            <a:ext cx="17832660" cy="10431661"/>
            <a:chOff x="0" y="-38100"/>
            <a:chExt cx="4696668" cy="2747433"/>
          </a:xfrm>
        </p:grpSpPr>
        <p:sp>
          <p:nvSpPr>
            <p:cNvPr id="148" name="Google Shape;148;p6"/>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6"/>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6"/>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6"/>
          <p:cNvSpPr txBox="1"/>
          <p:nvPr/>
        </p:nvSpPr>
        <p:spPr>
          <a:xfrm>
            <a:off x="4876427" y="910748"/>
            <a:ext cx="9349200" cy="184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4999"/>
              <a:buFont typeface="Arial"/>
              <a:buNone/>
            </a:pPr>
            <a:r>
              <a:rPr b="1" i="0" lang="en-US" sz="4999" u="none" cap="none" strike="noStrike">
                <a:solidFill>
                  <a:schemeClr val="dk1"/>
                </a:solidFill>
                <a:latin typeface="Avenir"/>
                <a:ea typeface="Avenir"/>
                <a:cs typeface="Avenir"/>
                <a:sym typeface="Avenir"/>
              </a:rPr>
              <a:t>Activité 2: </a:t>
            </a:r>
            <a:endParaRPr b="1" i="0" sz="4999" u="none" cap="none" strike="noStrike">
              <a:solidFill>
                <a:schemeClr val="dk1"/>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rPr b="1" i="0" lang="en-US" sz="4999" u="none" cap="none" strike="noStrike">
                <a:solidFill>
                  <a:schemeClr val="dk1"/>
                </a:solidFill>
                <a:latin typeface="Avenir"/>
                <a:ea typeface="Avenir"/>
                <a:cs typeface="Avenir"/>
                <a:sym typeface="Avenir"/>
              </a:rPr>
              <a:t>Est-ce sain? </a:t>
            </a:r>
            <a:endParaRPr b="0" i="0" sz="1400" u="none" cap="none" strike="noStrike">
              <a:solidFill>
                <a:schemeClr val="dk1"/>
              </a:solidFill>
              <a:latin typeface="Arial"/>
              <a:ea typeface="Arial"/>
              <a:cs typeface="Arial"/>
              <a:sym typeface="Arial"/>
            </a:endParaRPr>
          </a:p>
        </p:txBody>
      </p:sp>
      <p:sp>
        <p:nvSpPr>
          <p:cNvPr id="152" name="Google Shape;152;p6"/>
          <p:cNvSpPr txBox="1"/>
          <p:nvPr/>
        </p:nvSpPr>
        <p:spPr>
          <a:xfrm>
            <a:off x="2508067" y="4876800"/>
            <a:ext cx="8294700" cy="280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100" u="none" cap="none" strike="noStrike">
                <a:solidFill>
                  <a:srgbClr val="1C1C1C"/>
                </a:solidFill>
                <a:latin typeface="Avenir"/>
                <a:ea typeface="Avenir"/>
                <a:cs typeface="Avenir"/>
                <a:sym typeface="Avenir"/>
              </a:rPr>
              <a:t>Examinez les scénarios suivants.</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41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4100" u="none" cap="none" strike="noStrike">
                <a:solidFill>
                  <a:srgbClr val="1C1C1C"/>
                </a:solidFill>
                <a:latin typeface="Avenir"/>
                <a:ea typeface="Avenir"/>
                <a:cs typeface="Avenir"/>
                <a:sym typeface="Avenir"/>
              </a:rPr>
              <a:t>Quels scénarios sont « sains » et lesquels sont « malsains »?</a:t>
            </a:r>
            <a:endParaRPr b="0" i="0" sz="4100" u="none" cap="none" strike="noStrike">
              <a:solidFill>
                <a:srgbClr val="1C1C1C"/>
              </a:solidFill>
              <a:latin typeface="Avenir"/>
              <a:ea typeface="Avenir"/>
              <a:cs typeface="Avenir"/>
              <a:sym typeface="Avenir"/>
            </a:endParaRPr>
          </a:p>
        </p:txBody>
      </p:sp>
      <p:pic>
        <p:nvPicPr>
          <p:cNvPr id="153" name="Google Shape;153;p6"/>
          <p:cNvPicPr preferRelativeResize="0"/>
          <p:nvPr/>
        </p:nvPicPr>
        <p:blipFill rotWithShape="1">
          <a:blip r:embed="rId4">
            <a:alphaModFix/>
          </a:blip>
          <a:srcRect b="0" l="32625" r="33303" t="0"/>
          <a:stretch/>
        </p:blipFill>
        <p:spPr>
          <a:xfrm>
            <a:off x="13498325" y="4304906"/>
            <a:ext cx="2283812" cy="3952100"/>
          </a:xfrm>
          <a:prstGeom prst="rect">
            <a:avLst/>
          </a:prstGeom>
          <a:noFill/>
          <a:ln>
            <a:noFill/>
          </a:ln>
        </p:spPr>
      </p:pic>
      <p:sp>
        <p:nvSpPr>
          <p:cNvPr id="154" name="Google Shape;154;p6"/>
          <p:cNvSpPr txBox="1"/>
          <p:nvPr/>
        </p:nvSpPr>
        <p:spPr>
          <a:xfrm>
            <a:off x="2508075" y="3253850"/>
            <a:ext cx="116208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chemeClr val="dk1"/>
                </a:solidFill>
                <a:latin typeface="Avenir"/>
                <a:ea typeface="Avenir"/>
                <a:cs typeface="Avenir"/>
                <a:sym typeface="Avenir"/>
              </a:rPr>
              <a:t>Saines ou malsaines? Situations relationnelles</a:t>
            </a:r>
            <a:endParaRPr b="0" i="0" sz="4200" u="none" cap="none" strike="noStrike">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7"/>
          <p:cNvGrpSpPr/>
          <p:nvPr/>
        </p:nvGrpSpPr>
        <p:grpSpPr>
          <a:xfrm>
            <a:off x="-239425" y="-144661"/>
            <a:ext cx="18706719" cy="10431661"/>
            <a:chOff x="0" y="-38100"/>
            <a:chExt cx="4926873" cy="2747433"/>
          </a:xfrm>
        </p:grpSpPr>
        <p:sp>
          <p:nvSpPr>
            <p:cNvPr id="160" name="Google Shape;160;p7"/>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7"/>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7"/>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7"/>
          <p:cNvSpPr/>
          <p:nvPr/>
        </p:nvSpPr>
        <p:spPr>
          <a:xfrm>
            <a:off x="-239425" y="9403140"/>
            <a:ext cx="18706719" cy="793248"/>
          </a:xfrm>
          <a:custGeom>
            <a:rect b="b" l="l" r="r" t="t"/>
            <a:pathLst>
              <a:path extrusionOk="0" h="793248" w="18706719">
                <a:moveTo>
                  <a:pt x="0" y="0"/>
                </a:moveTo>
                <a:lnTo>
                  <a:pt x="18706719" y="0"/>
                </a:lnTo>
                <a:lnTo>
                  <a:pt x="18706719" y="793247"/>
                </a:lnTo>
                <a:lnTo>
                  <a:pt x="0" y="793247"/>
                </a:lnTo>
                <a:lnTo>
                  <a:pt x="0" y="0"/>
                </a:lnTo>
                <a:close/>
              </a:path>
            </a:pathLst>
          </a:custGeom>
          <a:blipFill rotWithShape="1">
            <a:blip r:embed="rId4">
              <a:alphaModFix/>
            </a:blip>
            <a:stretch>
              <a:fillRect b="-315550" l="0" r="-3626" t="-49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7"/>
          <p:cNvSpPr txBox="1"/>
          <p:nvPr/>
        </p:nvSpPr>
        <p:spPr>
          <a:xfrm>
            <a:off x="4876364" y="811048"/>
            <a:ext cx="93492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Saines ou malsaines? Situations relationnelles</a:t>
            </a:r>
            <a:endParaRPr b="1" i="0" sz="4999" u="none" cap="none" strike="noStrike">
              <a:solidFill>
                <a:srgbClr val="1C1C1C"/>
              </a:solidFill>
              <a:latin typeface="Avenir"/>
              <a:ea typeface="Avenir"/>
              <a:cs typeface="Avenir"/>
              <a:sym typeface="Avenir"/>
            </a:endParaRPr>
          </a:p>
        </p:txBody>
      </p:sp>
      <p:pic>
        <p:nvPicPr>
          <p:cNvPr id="165" name="Google Shape;165;p7"/>
          <p:cNvPicPr preferRelativeResize="0"/>
          <p:nvPr/>
        </p:nvPicPr>
        <p:blipFill rotWithShape="1">
          <a:blip r:embed="rId5">
            <a:alphaModFix/>
          </a:blip>
          <a:srcRect b="1976" l="522" r="847" t="2071"/>
          <a:stretch/>
        </p:blipFill>
        <p:spPr>
          <a:xfrm>
            <a:off x="1003300" y="2946400"/>
            <a:ext cx="16230600" cy="567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A2B1"/>
        </a:solidFill>
      </p:bgPr>
    </p:bg>
    <p:spTree>
      <p:nvGrpSpPr>
        <p:cNvPr id="169" name="Shape 169"/>
        <p:cNvGrpSpPr/>
        <p:nvPr/>
      </p:nvGrpSpPr>
      <p:grpSpPr>
        <a:xfrm>
          <a:off x="0" y="0"/>
          <a:ext cx="0" cy="0"/>
          <a:chOff x="0" y="0"/>
          <a:chExt cx="0" cy="0"/>
        </a:xfrm>
      </p:grpSpPr>
      <p:sp>
        <p:nvSpPr>
          <p:cNvPr id="170" name="Google Shape;170;p8"/>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8"/>
          <p:cNvSpPr txBox="1"/>
          <p:nvPr/>
        </p:nvSpPr>
        <p:spPr>
          <a:xfrm>
            <a:off x="4494535" y="838200"/>
            <a:ext cx="9298800" cy="342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Saines ou malsaines? Situations relationnelles</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pic>
        <p:nvPicPr>
          <p:cNvPr id="172" name="Google Shape;172;p8"/>
          <p:cNvPicPr preferRelativeResize="0"/>
          <p:nvPr/>
        </p:nvPicPr>
        <p:blipFill rotWithShape="1">
          <a:blip r:embed="rId4">
            <a:alphaModFix/>
          </a:blip>
          <a:srcRect b="0" l="0" r="0" t="0"/>
          <a:stretch/>
        </p:blipFill>
        <p:spPr>
          <a:xfrm>
            <a:off x="1578616" y="3102126"/>
            <a:ext cx="15130775" cy="638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p:nvPr/>
        </p:nvSpPr>
        <p:spPr>
          <a:xfrm>
            <a:off x="0" y="3810"/>
            <a:ext cx="18294778" cy="10283190"/>
          </a:xfrm>
          <a:custGeom>
            <a:rect b="b" l="l" r="r" t="t"/>
            <a:pathLst>
              <a:path extrusionOk="0" h="10283190" w="18294778">
                <a:moveTo>
                  <a:pt x="0" y="0"/>
                </a:moveTo>
                <a:lnTo>
                  <a:pt x="18294778" y="0"/>
                </a:lnTo>
                <a:lnTo>
                  <a:pt x="18294778" y="10283190"/>
                </a:lnTo>
                <a:lnTo>
                  <a:pt x="0" y="10283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9"/>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9"/>
          <p:cNvSpPr txBox="1"/>
          <p:nvPr/>
        </p:nvSpPr>
        <p:spPr>
          <a:xfrm>
            <a:off x="914400" y="609600"/>
            <a:ext cx="9298800" cy="3424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Saines ou malsaines? Situations relationnelles</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pic>
        <p:nvPicPr>
          <p:cNvPr id="180" name="Google Shape;180;p9"/>
          <p:cNvPicPr preferRelativeResize="0"/>
          <p:nvPr/>
        </p:nvPicPr>
        <p:blipFill rotWithShape="1">
          <a:blip r:embed="rId5">
            <a:alphaModFix/>
          </a:blip>
          <a:srcRect b="0" l="0" r="0" t="0"/>
          <a:stretch/>
        </p:blipFill>
        <p:spPr>
          <a:xfrm>
            <a:off x="2383050" y="2676203"/>
            <a:ext cx="13528676" cy="688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