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Lst>
  <p:sldSz cy="10287000" cx="18288000"/>
  <p:notesSz cx="6858000" cy="9144000"/>
  <p:embeddedFontLst>
    <p:embeddedFont>
      <p:font typeface="Open Sans"/>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45" roundtripDataSignature="AMtx7mj+hrUReHinxAWRBaxJIZXEVq3Zy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0334967-1BB5-431D-A31E-063C962DC6D8}">
  <a:tblStyle styleId="{50334967-1BB5-431D-A31E-063C962DC6D8}" styleName="Table_0">
    <a:wholeTbl>
      <a:tcTxStyle b="off" i="off">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fill>
          <a:solidFill>
            <a:srgbClr val="FFFFFF">
              <a:alpha val="0"/>
            </a:srgbClr>
          </a:solidFill>
        </a:fill>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schemas.openxmlformats.org/officeDocument/2006/relationships/font" Target="fonts/OpenSans-bold.fntdata"/><Relationship Id="rId41" Type="http://schemas.openxmlformats.org/officeDocument/2006/relationships/font" Target="fonts/OpenSans-regular.fntdata"/><Relationship Id="rId22" Type="http://schemas.openxmlformats.org/officeDocument/2006/relationships/slide" Target="slides/slide16.xml"/><Relationship Id="rId44" Type="http://schemas.openxmlformats.org/officeDocument/2006/relationships/font" Target="fonts/OpenSans-boldItalic.fntdata"/><Relationship Id="rId21" Type="http://schemas.openxmlformats.org/officeDocument/2006/relationships/slide" Target="slides/slide15.xml"/><Relationship Id="rId43" Type="http://schemas.openxmlformats.org/officeDocument/2006/relationships/font" Target="fonts/OpenSans-italic.fntdata"/><Relationship Id="rId24" Type="http://schemas.openxmlformats.org/officeDocument/2006/relationships/slide" Target="slides/slide18.xml"/><Relationship Id="rId23" Type="http://schemas.openxmlformats.org/officeDocument/2006/relationships/slide" Target="slides/slide17.xml"/><Relationship Id="rId45" Type="http://customschemas.google.com/relationships/presentationmetadata" Target="meta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rprevent.ca/"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entimeter.com" TargetMode="External"/><Relationship Id="rId3" Type="http://schemas.openxmlformats.org/officeDocument/2006/relationships/hyperlink" Target="https://kahoot.com/"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rprevent.ca/"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rprevent.ca/"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US" u="sng">
                <a:solidFill>
                  <a:schemeClr val="dk1"/>
                </a:solidFill>
              </a:rPr>
              <a:t>Objectifs d’apprentissage :</a:t>
            </a:r>
            <a:endParaRPr b="1" u="sng">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 Déconstruire les attentes stéréotypées en matière de masculinité et la manière dont elles favorisent différents types de violence, comme l’exploitation sexuelle des enfants et la traite des personnes à des fins d’exploitation sexuelle.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 Discuter des options de rechange aux attentes malsaines en matière de masculinité et évaluer leurs répercussions.</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b="1" u="sng">
              <a:solidFill>
                <a:schemeClr val="dk1"/>
              </a:solidFill>
            </a:endParaRPr>
          </a:p>
          <a:p>
            <a:pPr indent="0" lvl="0" marL="0" rtl="0" algn="l">
              <a:lnSpc>
                <a:spcPct val="100000"/>
              </a:lnSpc>
              <a:spcBef>
                <a:spcPts val="0"/>
              </a:spcBef>
              <a:spcAft>
                <a:spcPts val="0"/>
              </a:spcAft>
              <a:buClr>
                <a:schemeClr val="dk1"/>
              </a:buClr>
              <a:buSzPts val="1100"/>
              <a:buFont typeface="Arial"/>
              <a:buNone/>
            </a:pPr>
            <a:r>
              <a:rPr b="1" lang="en-US" u="sng">
                <a:solidFill>
                  <a:schemeClr val="dk1"/>
                </a:solidFill>
              </a:rPr>
              <a:t>Remarques pour le personnel enseignant :</a:t>
            </a:r>
            <a:endParaRPr b="1" u="sng">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b="1" u="sng">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Le présent plan de cours porte entièrement sur les normes sociales associées à la masculinité. Le cours peut être présenté aussi bien uniquement aux jeunes personnes de genre masculin qu’aux élèves de tous les genres. Si les séances sont divisées selon l’identité de genre, il est important de donner aux élèves non binaires ou trans la possibilité de joindre celle de leur choix.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Bien noter que dans le cadre de ce cours, il convient de privilégier une perspective basée sur les forces, dans laquelle les conversations ne sont pas présentées comme une critique de la masculinité, mais plutôt comme une occasion de proposer des solutions de rechange aux comportements malsains qui font partie intégrante de notre culture et qui sont attendus des personnes de genre masculin.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highlight>
                <a:schemeClr val="lt1"/>
              </a:highlight>
            </a:endParaRPr>
          </a:p>
          <a:p>
            <a:pPr indent="0" lvl="0" marL="0" rtl="0" algn="l">
              <a:lnSpc>
                <a:spcPct val="100000"/>
              </a:lnSpc>
              <a:spcBef>
                <a:spcPts val="0"/>
              </a:spcBef>
              <a:spcAft>
                <a:spcPts val="0"/>
              </a:spcAft>
              <a:buClr>
                <a:schemeClr val="dk1"/>
              </a:buClr>
              <a:buSzPts val="1100"/>
              <a:buFont typeface="Arial"/>
              <a:buNone/>
            </a:pPr>
            <a:r>
              <a:rPr b="1" lang="en-US" u="sng">
                <a:solidFill>
                  <a:schemeClr val="dk1"/>
                </a:solidFill>
                <a:highlight>
                  <a:schemeClr val="lt1"/>
                </a:highlight>
              </a:rPr>
              <a:t>Guide de présentation en ligne :</a:t>
            </a:r>
            <a:endParaRPr b="1">
              <a:solidFill>
                <a:schemeClr val="dk1"/>
              </a:solidFill>
              <a:highlight>
                <a:schemeClr val="lt1"/>
              </a:highlight>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highlight>
                  <a:schemeClr val="lt1"/>
                </a:highlight>
              </a:rPr>
              <a:t>Tout au long de cette présentation PowerPoint, vous trouverez des suggestions d’outils et de plates-formes numériques pour la mise en œuvre d’activités dans des espaces virtuels.  </a:t>
            </a:r>
            <a:endParaRPr>
              <a:solidFill>
                <a:schemeClr val="dk1"/>
              </a:solidFill>
              <a:highlight>
                <a:schemeClr val="lt1"/>
              </a:highlight>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highlight>
                <a:schemeClr val="lt1"/>
              </a:highlight>
            </a:endParaRPr>
          </a:p>
          <a:p>
            <a:pPr indent="0" lvl="0" marL="0" rtl="0" algn="l">
              <a:lnSpc>
                <a:spcPct val="100000"/>
              </a:lnSpc>
              <a:spcBef>
                <a:spcPts val="0"/>
              </a:spcBef>
              <a:spcAft>
                <a:spcPts val="0"/>
              </a:spcAft>
              <a:buClr>
                <a:schemeClr val="dk1"/>
              </a:buClr>
              <a:buSzPts val="1100"/>
              <a:buFont typeface="Arial"/>
              <a:buNone/>
            </a:pPr>
            <a:r>
              <a:rPr b="1" lang="en-US" u="sng">
                <a:solidFill>
                  <a:schemeClr val="dk1"/>
                </a:solidFill>
              </a:rPr>
              <a:t>Activités facultatives :</a:t>
            </a:r>
            <a:endParaRPr b="1" u="sng">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Ce plan de cours a été raccourci par rapport à sa version originale. Certaines de ses activités ont été incluses comme « Activités facultatives » à la fin de cette présentation. </a:t>
            </a:r>
            <a:endParaRPr>
              <a:solidFill>
                <a:schemeClr val="dk1"/>
              </a:solidFill>
              <a:highlight>
                <a:schemeClr val="lt1"/>
              </a:highlight>
            </a:endParaRPr>
          </a:p>
          <a:p>
            <a:pPr indent="0" lvl="0" marL="0" rtl="0" algn="l">
              <a:lnSpc>
                <a:spcPct val="100000"/>
              </a:lnSpc>
              <a:spcBef>
                <a:spcPts val="0"/>
              </a:spcBef>
              <a:spcAft>
                <a:spcPts val="0"/>
              </a:spcAft>
              <a:buClr>
                <a:schemeClr val="dk1"/>
              </a:buClr>
              <a:buSzPts val="1100"/>
              <a:buFont typeface="Arial"/>
              <a:buNone/>
            </a:pPr>
            <a:r>
              <a:t/>
            </a:r>
            <a:endParaRPr b="1" u="sng">
              <a:solidFill>
                <a:schemeClr val="dk1"/>
              </a:solidFill>
              <a:highlight>
                <a:srgbClr val="FF0000"/>
              </a:highlight>
            </a:endParaRPr>
          </a:p>
          <a:p>
            <a:pPr indent="0" lvl="0" marL="0" rtl="0" algn="l">
              <a:lnSpc>
                <a:spcPct val="100000"/>
              </a:lnSpc>
              <a:spcBef>
                <a:spcPts val="0"/>
              </a:spcBef>
              <a:spcAft>
                <a:spcPts val="0"/>
              </a:spcAft>
              <a:buClr>
                <a:schemeClr val="dk1"/>
              </a:buClr>
              <a:buSzPts val="1100"/>
              <a:buFont typeface="Arial"/>
              <a:buNone/>
            </a:pPr>
            <a:r>
              <a:rPr b="1" lang="en-US" u="sng">
                <a:solidFill>
                  <a:srgbClr val="0E101A"/>
                </a:solidFill>
              </a:rPr>
              <a:t>Supervision par les enseignant(e)s :</a:t>
            </a:r>
            <a:endParaRPr b="1" u="sng">
              <a:solidFill>
                <a:srgbClr val="0E101A"/>
              </a:solidFill>
            </a:endParaRPr>
          </a:p>
          <a:p>
            <a:pPr indent="0" lvl="0" marL="0" rtl="0" algn="l">
              <a:lnSpc>
                <a:spcPct val="100000"/>
              </a:lnSpc>
              <a:spcBef>
                <a:spcPts val="0"/>
              </a:spcBef>
              <a:spcAft>
                <a:spcPts val="0"/>
              </a:spcAft>
              <a:buClr>
                <a:schemeClr val="dk1"/>
              </a:buClr>
              <a:buSzPts val="1100"/>
              <a:buFont typeface="Arial"/>
              <a:buNone/>
            </a:pPr>
            <a:r>
              <a:rPr lang="en-US">
                <a:solidFill>
                  <a:srgbClr val="0E101A"/>
                </a:solidFill>
              </a:rPr>
              <a:t>La technologie en ligne permet aux élèves de s’engager de manière significative à la fois avec le matériel de cours et avec leurs pairs.  En raison de la nature sensible du contenu, ayez conscience du risque que des interactions peuvent faire revivre un traumatisme.  Les outils numériques que vous choisissez doivent refléter la maturité et la sensibilité de vos élèves. Par exemple, vous pouvez préférer les discussions avec tout le groupe, car elles permettent de surveiller la discussion si les interactions en petits groupes sans la supervision d’une personne adulte vous préoccupent.  </a:t>
            </a:r>
            <a:endParaRPr>
              <a:solidFill>
                <a:srgbClr val="0E101A"/>
              </a:solidFill>
            </a:endParaRPr>
          </a:p>
          <a:p>
            <a:pPr indent="0" lvl="0" marL="0" rtl="0" algn="l">
              <a:lnSpc>
                <a:spcPct val="100000"/>
              </a:lnSpc>
              <a:spcBef>
                <a:spcPts val="0"/>
              </a:spcBef>
              <a:spcAft>
                <a:spcPts val="0"/>
              </a:spcAft>
              <a:buClr>
                <a:schemeClr val="dk1"/>
              </a:buClr>
              <a:buSzPts val="1100"/>
              <a:buFont typeface="Arial"/>
              <a:buNone/>
            </a:pPr>
            <a:r>
              <a:t/>
            </a:r>
            <a:endParaRPr>
              <a:solidFill>
                <a:srgbClr val="0E101A"/>
              </a:solidFill>
            </a:endParaRPr>
          </a:p>
          <a:p>
            <a:pPr indent="0" lvl="0" marL="0" rtl="0" algn="l">
              <a:lnSpc>
                <a:spcPct val="100000"/>
              </a:lnSpc>
              <a:spcBef>
                <a:spcPts val="0"/>
              </a:spcBef>
              <a:spcAft>
                <a:spcPts val="0"/>
              </a:spcAft>
              <a:buClr>
                <a:schemeClr val="dk1"/>
              </a:buClr>
              <a:buSzPts val="1100"/>
              <a:buFont typeface="Arial"/>
              <a:buNone/>
            </a:pPr>
            <a:r>
              <a:rPr b="1" lang="en-US" u="sng">
                <a:solidFill>
                  <a:srgbClr val="0E101A"/>
                </a:solidFill>
              </a:rPr>
              <a:t>Accès au matériel de soutien :</a:t>
            </a:r>
            <a:endParaRPr b="1" u="sng">
              <a:solidFill>
                <a:srgbClr val="0E101A"/>
              </a:solidFill>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Le matériel de soutien se trouve dans les diaporamas d’accompagnement. Nous invitons les enseignants et enseignantes qui souhaitent l’utiliser à en télécharger une ou des versions sur leur ordinateur pour les distribuer aux élèves, le cas échéant. Les enseignants et enseignantes qui utilisent des systèmes de gestion de l’apprentissage doivent téléverser une version des fichiers pour les élèves qui souhaitent travailler de manière asynchrone. Notez que tous les cours, avec le matériel pédagogique intégré, peuvent être téléchargés sous forme de documents PDF et Word sur le site Web </a:t>
            </a:r>
            <a:r>
              <a:rPr lang="en-US" u="sng">
                <a:solidFill>
                  <a:srgbClr val="4A6EE0"/>
                </a:solidFill>
                <a:hlinkClick r:id="rId2">
                  <a:extLst>
                    <a:ext uri="{A12FA001-AC4F-418D-AE19-62706E023703}">
                      <ahyp:hlinkClr val="tx"/>
                    </a:ext>
                  </a:extLst>
                </a:hlinkClick>
              </a:rPr>
              <a:t>wrprevent.ca</a:t>
            </a:r>
            <a:r>
              <a:rPr lang="en-US">
                <a:solidFill>
                  <a:schemeClr val="dk1"/>
                </a:solidFill>
              </a:rPr>
              <a:t>.</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US" u="sng">
                <a:solidFill>
                  <a:schemeClr val="dk1"/>
                </a:solidFill>
              </a:rPr>
              <a:t>Liens entre les programmes pédagogiques :</a:t>
            </a:r>
            <a:endParaRPr b="1" u="sng">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Étude de genre, 11e année (HSG3M)</a:t>
            </a:r>
            <a:endParaRPr>
              <a:solidFill>
                <a:schemeClr val="dk1"/>
              </a:solidFill>
            </a:endParaRPr>
          </a:p>
          <a:p>
            <a:pPr indent="-298450" lvl="0" marL="457200" rtl="0" algn="l">
              <a:lnSpc>
                <a:spcPct val="115000"/>
              </a:lnSpc>
              <a:spcBef>
                <a:spcPts val="1200"/>
              </a:spcBef>
              <a:spcAft>
                <a:spcPts val="0"/>
              </a:spcAft>
              <a:buClr>
                <a:schemeClr val="dk1"/>
              </a:buClr>
              <a:buSzPts val="1100"/>
              <a:buChar char="●"/>
            </a:pPr>
            <a:r>
              <a:rPr lang="en-US">
                <a:solidFill>
                  <a:schemeClr val="dk1"/>
                </a:solidFill>
              </a:rPr>
              <a:t>B2.1 analyser le partage inégal du pouvoir et des privilèges entre les femmes et les hommes à la maison, à l’école, au travail et au sein de la communauté</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B2.3 analyser diverses expressions du sexisme dans la société canadienne contemporaine</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Dynamique des relations humaines, 11e année (HD3O):</a:t>
            </a:r>
            <a:endParaRPr>
              <a:solidFill>
                <a:schemeClr val="dk1"/>
              </a:solidFill>
            </a:endParaRPr>
          </a:p>
          <a:p>
            <a:pPr indent="-298450" lvl="0" marL="457200" rtl="0" algn="l">
              <a:lnSpc>
                <a:spcPct val="115000"/>
              </a:lnSpc>
              <a:spcBef>
                <a:spcPts val="1200"/>
              </a:spcBef>
              <a:spcAft>
                <a:spcPts val="0"/>
              </a:spcAft>
              <a:buClr>
                <a:schemeClr val="dk1"/>
              </a:buClr>
              <a:buSzPts val="1100"/>
              <a:buChar char="●"/>
            </a:pPr>
            <a:r>
              <a:rPr lang="en-US">
                <a:solidFill>
                  <a:schemeClr val="dk1"/>
                </a:solidFill>
              </a:rPr>
              <a:t>C1.1 D identifier différents types de relations vécues à diverses étapes de la vie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C2.1 identifier le rôle de diverses personnes impliquées dans le développement de relations sociales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Vie active et santé 9e année (PPL1O)</a:t>
            </a:r>
            <a:endParaRPr>
              <a:solidFill>
                <a:schemeClr val="dk1"/>
              </a:solidFill>
            </a:endParaRPr>
          </a:p>
          <a:p>
            <a:pPr indent="-298450" lvl="0" marL="457200" rtl="0" algn="l">
              <a:lnSpc>
                <a:spcPct val="115000"/>
              </a:lnSpc>
              <a:spcBef>
                <a:spcPts val="1200"/>
              </a:spcBef>
              <a:spcAft>
                <a:spcPts val="0"/>
              </a:spcAft>
              <a:buClr>
                <a:schemeClr val="dk1"/>
              </a:buClr>
              <a:buSzPts val="1100"/>
              <a:buChar char="●"/>
            </a:pPr>
            <a:r>
              <a:rPr lang="en-US">
                <a:solidFill>
                  <a:schemeClr val="dk1"/>
                </a:solidFill>
              </a:rPr>
              <a:t>C1.5 décrire des facteurs (p. ex., acceptation, stigmate social, homophobie, stéréotypes, culture, religion, image de soi, médias, ressources communautaires, modèle) qui ont une influence sur l’identité d’une personne, y compris sur le plan du genre (p. ex., homme, femme, transgenre, bispirituel, intersexué), et de l’orientation sexuelle (p. ex., hétérosexuel, gai, lesbienne, bisexuel).</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a:solidFill>
                  <a:schemeClr val="dk1"/>
                </a:solidFill>
              </a:rPr>
              <a:t>Nous reviendrons à cette diapositive à la fin du cours pour voir à quel point les réflexions des élèves ont changé à la suite du cours.</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Les éducateurs et éducatrices peuvent utiliser l’outil d’annotation Étampe disponible sur Zoom, ou encore des outils similaires sur d’autres plates-formes, pour mener à bien cette activité. Il est aussi possible de poser les questions à l’aide d’un sondage en ligne.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b="1" lang="en-US" u="sng">
                <a:solidFill>
                  <a:srgbClr val="0E101A"/>
                </a:solidFill>
              </a:rPr>
              <a:t>Guide de présentation en ligne : Sondages en ligne</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a:solidFill>
                  <a:srgbClr val="0E101A"/>
                </a:solidFill>
              </a:rPr>
              <a:t>Outils numériques suggérés : </a:t>
            </a:r>
            <a:endParaRPr>
              <a:solidFill>
                <a:srgbClr val="0E101A"/>
              </a:solidFill>
            </a:endParaRPr>
          </a:p>
          <a:p>
            <a:pPr indent="-387350" lvl="0" marL="457200" rtl="0" algn="l">
              <a:lnSpc>
                <a:spcPct val="100000"/>
              </a:lnSpc>
              <a:spcBef>
                <a:spcPts val="0"/>
              </a:spcBef>
              <a:spcAft>
                <a:spcPts val="0"/>
              </a:spcAft>
              <a:buClr>
                <a:schemeClr val="dk1"/>
              </a:buClr>
              <a:buSzPts val="1100"/>
              <a:buAutoNum type="arabicPeriod"/>
            </a:pPr>
            <a:r>
              <a:rPr i="1" lang="en-US">
                <a:solidFill>
                  <a:schemeClr val="dk1"/>
                </a:solidFill>
              </a:rPr>
              <a:t>Mentimeter</a:t>
            </a:r>
            <a:r>
              <a:rPr lang="en-US">
                <a:solidFill>
                  <a:schemeClr val="dk1"/>
                </a:solidFill>
              </a:rPr>
              <a:t> </a:t>
            </a:r>
            <a:r>
              <a:rPr lang="en-US" u="sng">
                <a:solidFill>
                  <a:srgbClr val="0000FF"/>
                </a:solidFill>
                <a:hlinkClick r:id="rId2">
                  <a:extLst>
                    <a:ext uri="{A12FA001-AC4F-418D-AE19-62706E023703}">
                      <ahyp:hlinkClr val="tx"/>
                    </a:ext>
                  </a:extLst>
                </a:hlinkClick>
              </a:rPr>
              <a:t>https://www.mentimeter.com</a:t>
            </a:r>
            <a:endParaRPr>
              <a:solidFill>
                <a:srgbClr val="0000FF"/>
              </a:solidFill>
            </a:endParaRPr>
          </a:p>
          <a:p>
            <a:pPr indent="-387350" lvl="0" marL="457200" rtl="0" algn="l">
              <a:lnSpc>
                <a:spcPct val="100000"/>
              </a:lnSpc>
              <a:spcBef>
                <a:spcPts val="0"/>
              </a:spcBef>
              <a:spcAft>
                <a:spcPts val="0"/>
              </a:spcAft>
              <a:buClr>
                <a:schemeClr val="dk1"/>
              </a:buClr>
              <a:buSzPts val="1100"/>
              <a:buFont typeface="Times"/>
              <a:buAutoNum type="arabicPeriod"/>
            </a:pPr>
            <a:r>
              <a:rPr lang="en-US">
                <a:solidFill>
                  <a:schemeClr val="dk1"/>
                </a:solidFill>
              </a:rPr>
              <a:t>Kahoot </a:t>
            </a:r>
            <a:r>
              <a:rPr lang="en-US" u="sng">
                <a:solidFill>
                  <a:srgbClr val="0000FF"/>
                </a:solidFill>
                <a:hlinkClick r:id="rId3">
                  <a:extLst>
                    <a:ext uri="{A12FA001-AC4F-418D-AE19-62706E023703}">
                      <ahyp:hlinkClr val="tx"/>
                    </a:ext>
                  </a:extLst>
                </a:hlinkClick>
              </a:rPr>
              <a:t>https://kahoot.com/</a:t>
            </a:r>
            <a:endParaRPr>
              <a:solidFill>
                <a:srgbClr val="0000FF"/>
              </a:solidFill>
            </a:endParaRPr>
          </a:p>
          <a:p>
            <a:pPr indent="-387350" lvl="0" marL="457200" rtl="0" algn="l">
              <a:lnSpc>
                <a:spcPct val="100000"/>
              </a:lnSpc>
              <a:spcBef>
                <a:spcPts val="0"/>
              </a:spcBef>
              <a:spcAft>
                <a:spcPts val="0"/>
              </a:spcAft>
              <a:buClr>
                <a:schemeClr val="dk1"/>
              </a:buClr>
              <a:buSzPts val="1100"/>
              <a:buAutoNum type="arabicPeriod"/>
            </a:pPr>
            <a:r>
              <a:rPr lang="en-US">
                <a:solidFill>
                  <a:schemeClr val="dk1"/>
                </a:solidFill>
              </a:rPr>
              <a:t>Fonction de sondage dans votre système d’apprentissage en ligne</a:t>
            </a:r>
            <a:endParaRPr>
              <a:solidFill>
                <a:schemeClr val="dk1"/>
              </a:solidFill>
            </a:endParaRPr>
          </a:p>
          <a:p>
            <a:pPr indent="0" lvl="0" marL="457200" rtl="0" algn="l">
              <a:lnSpc>
                <a:spcPct val="100000"/>
              </a:lnSpc>
              <a:spcBef>
                <a:spcPts val="0"/>
              </a:spcBef>
              <a:spcAft>
                <a:spcPts val="0"/>
              </a:spcAft>
              <a:buClr>
                <a:schemeClr val="dk1"/>
              </a:buClr>
              <a:buSzPts val="1100"/>
              <a:buFont typeface="Arial"/>
              <a:buNone/>
            </a:pPr>
            <a:r>
              <a:rPr lang="en-US">
                <a:solidFill>
                  <a:schemeClr val="dk1"/>
                </a:solidFill>
              </a:rPr>
              <a:t>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Inviter les élèves à donner des commentaires est un outil de diagnostic utile qui permet d’amorcer une discussion. Il existe de nombreuses plates-formes de sondage en ligne parmi lesquelles choisir. Lorsque vous traitez de sujets sensibles, assurez-vous que les soumissions sont anonymes et facilement accessibles (par exemple, elles ne nécessitent pas d’inscription). Les suggestions suivantes pourraient faciliter votre sondage :</a:t>
            </a:r>
            <a:endParaRPr>
              <a:solidFill>
                <a:schemeClr val="dk1"/>
              </a:solidFill>
            </a:endParaRPr>
          </a:p>
          <a:p>
            <a:pPr indent="-387350" lvl="1" marL="914400" rtl="0" algn="l">
              <a:lnSpc>
                <a:spcPct val="100000"/>
              </a:lnSpc>
              <a:spcBef>
                <a:spcPts val="0"/>
              </a:spcBef>
              <a:spcAft>
                <a:spcPts val="0"/>
              </a:spcAft>
              <a:buClr>
                <a:srgbClr val="0E101A"/>
              </a:buClr>
              <a:buSzPts val="1100"/>
              <a:buAutoNum type="arabicPeriod"/>
            </a:pPr>
            <a:r>
              <a:rPr lang="en-US">
                <a:solidFill>
                  <a:srgbClr val="0E101A"/>
                </a:solidFill>
              </a:rPr>
              <a:t>Se familiariser avec les paramètres et les fonctions de la plate-forme.</a:t>
            </a:r>
            <a:endParaRPr>
              <a:solidFill>
                <a:srgbClr val="0E101A"/>
              </a:solidFill>
            </a:endParaRPr>
          </a:p>
          <a:p>
            <a:pPr indent="-387350" lvl="1" marL="914400" rtl="0" algn="l">
              <a:lnSpc>
                <a:spcPct val="100000"/>
              </a:lnSpc>
              <a:spcBef>
                <a:spcPts val="0"/>
              </a:spcBef>
              <a:spcAft>
                <a:spcPts val="0"/>
              </a:spcAft>
              <a:buClr>
                <a:srgbClr val="0E101A"/>
              </a:buClr>
              <a:buSzPts val="1100"/>
              <a:buAutoNum type="arabicPeriod"/>
            </a:pPr>
            <a:r>
              <a:rPr lang="en-US">
                <a:solidFill>
                  <a:srgbClr val="0E101A"/>
                </a:solidFill>
              </a:rPr>
              <a:t>Sélectionner le sondage approprié pour permettre à un ou une élève de fournir des commentaires originaux.</a:t>
            </a:r>
            <a:endParaRPr>
              <a:solidFill>
                <a:srgbClr val="0E101A"/>
              </a:solidFill>
            </a:endParaRPr>
          </a:p>
          <a:p>
            <a:pPr indent="-387350" lvl="1" marL="914400" rtl="0" algn="l">
              <a:lnSpc>
                <a:spcPct val="100000"/>
              </a:lnSpc>
              <a:spcBef>
                <a:spcPts val="0"/>
              </a:spcBef>
              <a:spcAft>
                <a:spcPts val="0"/>
              </a:spcAft>
              <a:buClr>
                <a:srgbClr val="0E101A"/>
              </a:buClr>
              <a:buSzPts val="1100"/>
              <a:buAutoNum type="arabicPeriod"/>
            </a:pPr>
            <a:r>
              <a:rPr lang="en-US">
                <a:solidFill>
                  <a:srgbClr val="0E101A"/>
                </a:solidFill>
              </a:rPr>
              <a:t>Ajuster les paramètres selon vos besoins (par exemple, vous pouvez définir le nombre de réponses par élève).</a:t>
            </a:r>
            <a:endParaRPr>
              <a:solidFill>
                <a:srgbClr val="0E101A"/>
              </a:solidFill>
            </a:endParaRPr>
          </a:p>
          <a:p>
            <a:pPr indent="-387350" lvl="1" marL="914400" rtl="0" algn="l">
              <a:lnSpc>
                <a:spcPct val="100000"/>
              </a:lnSpc>
              <a:spcBef>
                <a:spcPts val="0"/>
              </a:spcBef>
              <a:spcAft>
                <a:spcPts val="0"/>
              </a:spcAft>
              <a:buClr>
                <a:srgbClr val="0E101A"/>
              </a:buClr>
              <a:buSzPts val="1100"/>
              <a:buAutoNum type="arabicPeriod"/>
            </a:pPr>
            <a:r>
              <a:rPr lang="en-US">
                <a:solidFill>
                  <a:srgbClr val="0E101A"/>
                </a:solidFill>
              </a:rPr>
              <a:t>Préparer le questionnaire avant le cours en utilisant les questions-guides.</a:t>
            </a:r>
            <a:endParaRPr>
              <a:solidFill>
                <a:srgbClr val="0E101A"/>
              </a:solidFill>
            </a:endParaRPr>
          </a:p>
          <a:p>
            <a:pPr indent="-387350" lvl="1" marL="914400" rtl="0" algn="l">
              <a:lnSpc>
                <a:spcPct val="100000"/>
              </a:lnSpc>
              <a:spcBef>
                <a:spcPts val="0"/>
              </a:spcBef>
              <a:spcAft>
                <a:spcPts val="0"/>
              </a:spcAft>
              <a:buClr>
                <a:srgbClr val="0E101A"/>
              </a:buClr>
              <a:buSzPts val="1100"/>
              <a:buAutoNum type="arabicPeriod"/>
            </a:pPr>
            <a:r>
              <a:rPr lang="en-US">
                <a:solidFill>
                  <a:srgbClr val="0E101A"/>
                </a:solidFill>
              </a:rPr>
              <a:t>Lorsque viendra le temps de faire le sondage, utiliser la fonction de partage pour afficher les résultats du sondage aux élèves.  </a:t>
            </a:r>
            <a:endParaRPr>
              <a:solidFill>
                <a:srgbClr val="0E101A"/>
              </a:solidFill>
            </a:endParaRPr>
          </a:p>
          <a:p>
            <a:pPr indent="0" lvl="0" marL="0" rtl="0" algn="l">
              <a:lnSpc>
                <a:spcPct val="100000"/>
              </a:lnSpc>
              <a:spcBef>
                <a:spcPts val="0"/>
              </a:spcBef>
              <a:spcAft>
                <a:spcPts val="0"/>
              </a:spcAft>
              <a:buSzPts val="1100"/>
              <a:buNone/>
            </a:pPr>
            <a:r>
              <a:t/>
            </a:r>
            <a:endParaRPr/>
          </a:p>
        </p:txBody>
      </p:sp>
      <p:sp>
        <p:nvSpPr>
          <p:cNvPr id="186" name="Google Shape;186;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a:solidFill>
                  <a:schemeClr val="dk1"/>
                </a:solidFill>
              </a:rPr>
              <a:t>Tom Keith, un professeur de philosophie et d’études de genre à la Claremont Graduate University, distingue quatre pierres angulaires de la masculinité toxique : la chosification des femmes, l’homophobie, le stoïcisme émotionnel et l’encouragement à la violence.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Demandez aux élèves de réfléchir aux traits dans la liste créée, puis demandez-leur si ces traits peuvent être placés dans une ou plusieurs des boîtes comportant des catégories.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La plupart des termes pourront être ajoutés aux tableaux. Lancez une discussion afin de proposer d’autres termes qui peuvent y être ajoutés.</a:t>
            </a:r>
            <a:endParaRPr>
              <a:solidFill>
                <a:schemeClr val="dk1"/>
              </a:solidFill>
            </a:endParaRPr>
          </a:p>
          <a:p>
            <a:pPr indent="0" lvl="0" marL="0" rtl="0" algn="l">
              <a:lnSpc>
                <a:spcPct val="100000"/>
              </a:lnSpc>
              <a:spcBef>
                <a:spcPts val="0"/>
              </a:spcBef>
              <a:spcAft>
                <a:spcPts val="0"/>
              </a:spcAft>
              <a:buSzPts val="1100"/>
              <a:buNone/>
            </a:pPr>
            <a:r>
              <a:t/>
            </a:r>
            <a:endParaRPr/>
          </a:p>
        </p:txBody>
      </p:sp>
      <p:sp>
        <p:nvSpPr>
          <p:cNvPr id="205" name="Google Shape;205;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0" name="Google Shape;220;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6" name="Google Shape;236;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7" name="Google Shape;247;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6" name="Google Shape;256;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5" name="Google Shape;265;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9" name="Google Shape;279;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3" name="Google Shape;293;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7" name="Google Shape;307;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US" u="sng">
                <a:solidFill>
                  <a:srgbClr val="0E101A"/>
                </a:solidFill>
              </a:rPr>
              <a:t>Avertissement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b="1">
              <a:solidFill>
                <a:srgbClr val="0E101A"/>
              </a:solidFill>
            </a:endParaRPr>
          </a:p>
          <a:p>
            <a:pPr indent="-298450" lvl="0" marL="457200" rtl="0" algn="l">
              <a:lnSpc>
                <a:spcPct val="100000"/>
              </a:lnSpc>
              <a:spcBef>
                <a:spcPts val="0"/>
              </a:spcBef>
              <a:spcAft>
                <a:spcPts val="0"/>
              </a:spcAft>
              <a:buClr>
                <a:schemeClr val="dk1"/>
              </a:buClr>
              <a:buSzPts val="1100"/>
              <a:buChar char="●"/>
            </a:pPr>
            <a:r>
              <a:rPr lang="en-US">
                <a:solidFill>
                  <a:schemeClr val="dk1"/>
                </a:solidFill>
              </a:rPr>
              <a:t>Pour de nombreux élèves, il s’agit peut-être de la </a:t>
            </a:r>
            <a:r>
              <a:rPr b="1" lang="en-US">
                <a:solidFill>
                  <a:schemeClr val="dk1"/>
                </a:solidFill>
              </a:rPr>
              <a:t>première fois </a:t>
            </a:r>
            <a:r>
              <a:rPr lang="en-US">
                <a:solidFill>
                  <a:schemeClr val="dk1"/>
                </a:solidFill>
              </a:rPr>
              <a:t>qu’ils ou elles discutent de l’exploitation sexuelle et de la traite des personnes à des fins d’exploitation sexuelle.</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US">
                <a:solidFill>
                  <a:schemeClr val="dk1"/>
                </a:solidFill>
              </a:rPr>
              <a:t>Rappelez-leur qu’ils ou elles vont discuter d’un sujet difficile et assurez-leur que la priorité numéro un tout au long des séances est </a:t>
            </a:r>
            <a:r>
              <a:rPr b="1" lang="en-US">
                <a:solidFill>
                  <a:schemeClr val="dk1"/>
                </a:solidFill>
              </a:rPr>
              <a:t>leur bien-être</a:t>
            </a:r>
            <a:r>
              <a:rPr lang="en-US">
                <a:solidFill>
                  <a:schemeClr val="dk1"/>
                </a:solidFill>
              </a:rPr>
              <a:t>.</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US">
                <a:solidFill>
                  <a:schemeClr val="dk1"/>
                </a:solidFill>
              </a:rPr>
              <a:t>Rappelez aux élèves que du </a:t>
            </a:r>
            <a:r>
              <a:rPr b="1" lang="en-US">
                <a:solidFill>
                  <a:schemeClr val="dk1"/>
                </a:solidFill>
              </a:rPr>
              <a:t>soutien est disponible</a:t>
            </a:r>
            <a:r>
              <a:rPr lang="en-US">
                <a:solidFill>
                  <a:schemeClr val="dk1"/>
                </a:solidFill>
              </a:rPr>
              <a:t>. Ils ou elles peuvent accéder au soutien de l’école (travailleurs sociaux, conseillers, etc.) ou à des ressources à l’échelle du Canada.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US">
                <a:solidFill>
                  <a:schemeClr val="dk1"/>
                </a:solidFill>
              </a:rPr>
              <a:t>Les élèves doivent recevoir de l’information au sujet du contenu de la présentation et </a:t>
            </a:r>
            <a:r>
              <a:rPr b="1" lang="en-US">
                <a:solidFill>
                  <a:schemeClr val="dk1"/>
                </a:solidFill>
              </a:rPr>
              <a:t>doivent avoir l’option de ne pas participer au cours.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b="1" lang="en-US">
                <a:solidFill>
                  <a:schemeClr val="dk1"/>
                </a:solidFill>
              </a:rPr>
              <a:t>Faire une entente de classe :</a:t>
            </a:r>
            <a:r>
              <a:rPr lang="en-US">
                <a:solidFill>
                  <a:schemeClr val="dk1"/>
                </a:solidFill>
              </a:rPr>
              <a:t> Demander aux élèves de partager les éléments qui doivent être gardés à l’esprit pour que tout le monde se sente en sécurité (par exemple, faire preuve de respect envers les opinions de tout le monde et utiliser un langage respectueux, ne pas faire de blagues sur des sujets délicats, rester conscients de l’espace que nous prenons au fil du cours).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US">
                <a:solidFill>
                  <a:srgbClr val="0E101A"/>
                </a:solidFill>
              </a:rPr>
              <a:t>Compléter cette diapositive avec </a:t>
            </a:r>
            <a:r>
              <a:rPr b="1" lang="en-US">
                <a:solidFill>
                  <a:srgbClr val="0E101A"/>
                </a:solidFill>
              </a:rPr>
              <a:t>les soutiens scolaires</a:t>
            </a:r>
            <a:r>
              <a:rPr lang="en-US">
                <a:solidFill>
                  <a:srgbClr val="0E101A"/>
                </a:solidFill>
              </a:rPr>
              <a:t> (travailleurs sociaux, conseillers, etc.) disponibles pour les survivant(e)s et/ou ceux et celles qui veulent faire des révélations, les ressources à l’échelle nationale et les renseignements en ligne (comme le site Web </a:t>
            </a:r>
            <a:r>
              <a:rPr lang="en-US" u="sng">
                <a:solidFill>
                  <a:srgbClr val="4A6EE0"/>
                </a:solidFill>
                <a:hlinkClick r:id="rId2">
                  <a:extLst>
                    <a:ext uri="{A12FA001-AC4F-418D-AE19-62706E023703}">
                      <ahyp:hlinkClr val="tx"/>
                    </a:ext>
                  </a:extLst>
                </a:hlinkClick>
              </a:rPr>
              <a:t>wrprevent.ca</a:t>
            </a:r>
            <a:r>
              <a:rPr lang="en-US">
                <a:solidFill>
                  <a:srgbClr val="0E101A"/>
                </a:solidFill>
              </a:rPr>
              <a:t>) peuvent également être mises à la disposition des élèves.</a:t>
            </a:r>
            <a:endParaRPr>
              <a:solidFill>
                <a:schemeClr val="dk1"/>
              </a:solidFill>
            </a:endParaRPr>
          </a:p>
          <a:p>
            <a:pPr indent="0" lvl="0" marL="0" rtl="0" algn="l">
              <a:lnSpc>
                <a:spcPct val="100000"/>
              </a:lnSpc>
              <a:spcBef>
                <a:spcPts val="0"/>
              </a:spcBef>
              <a:spcAft>
                <a:spcPts val="0"/>
              </a:spcAft>
              <a:buClr>
                <a:schemeClr val="dk1"/>
              </a:buClr>
              <a:buSzPts val="1400"/>
              <a:buFont typeface="Arial"/>
              <a:buNone/>
            </a:pPr>
            <a:r>
              <a:t/>
            </a:r>
            <a:endParaRPr>
              <a:solidFill>
                <a:srgbClr val="0E101A"/>
              </a:solidFill>
            </a:endParaRPr>
          </a:p>
          <a:p>
            <a:pPr indent="0" lvl="0" marL="0" rtl="0" algn="l">
              <a:lnSpc>
                <a:spcPct val="100000"/>
              </a:lnSpc>
              <a:spcBef>
                <a:spcPts val="0"/>
              </a:spcBef>
              <a:spcAft>
                <a:spcPts val="0"/>
              </a:spcAft>
              <a:buClr>
                <a:schemeClr val="dk1"/>
              </a:buClr>
              <a:buSzPts val="1100"/>
              <a:buFont typeface="Arial"/>
              <a:buNone/>
            </a:pPr>
            <a:r>
              <a:rPr b="1" lang="en-US" u="sng">
                <a:solidFill>
                  <a:srgbClr val="0E101A"/>
                </a:solidFill>
              </a:rPr>
              <a:t>Faire une entente de classe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b="1">
              <a:solidFill>
                <a:srgbClr val="0E101A"/>
              </a:solidFill>
            </a:endParaRPr>
          </a:p>
          <a:p>
            <a:pPr indent="0" lvl="0" marL="0" rtl="0" algn="l">
              <a:lnSpc>
                <a:spcPct val="100000"/>
              </a:lnSpc>
              <a:spcBef>
                <a:spcPts val="0"/>
              </a:spcBef>
              <a:spcAft>
                <a:spcPts val="0"/>
              </a:spcAft>
              <a:buClr>
                <a:schemeClr val="dk1"/>
              </a:buClr>
              <a:buSzPts val="1100"/>
              <a:buFont typeface="Arial"/>
              <a:buNone/>
            </a:pPr>
            <a:r>
              <a:rPr lang="en-US">
                <a:solidFill>
                  <a:srgbClr val="0E101A"/>
                </a:solidFill>
              </a:rPr>
              <a:t>Il est essentiel de créer un climat de classe propice à la discussion d’un sujet sérieux. Demandez aux élèves de partager les éléments qui doivent être gardés à l’esprit pour que tout le monde se sente en sécurité (par exemple, faire preuve de respect envers les opinions de tout le monde et utiliser un langage respectueux, ne pas faire de blagues sur des sujets délicats, rester conscients de l’espace que nous prenons au fil de la session, etc.)</a:t>
            </a:r>
            <a:endParaRPr>
              <a:solidFill>
                <a:schemeClr val="dk1"/>
              </a:solidFill>
            </a:endParaRPr>
          </a:p>
          <a:p>
            <a:pPr indent="0" lvl="0" marL="0" rtl="0" algn="l">
              <a:lnSpc>
                <a:spcPct val="100000"/>
              </a:lnSpc>
              <a:spcBef>
                <a:spcPts val="0"/>
              </a:spcBef>
              <a:spcAft>
                <a:spcPts val="0"/>
              </a:spcAft>
              <a:buSzPts val="1100"/>
              <a:buNone/>
            </a:pPr>
            <a:r>
              <a:t/>
            </a:r>
            <a:endParaRPr/>
          </a:p>
        </p:txBody>
      </p:sp>
      <p:sp>
        <p:nvSpPr>
          <p:cNvPr id="95" name="Google Shape;9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8" name="Google Shape;318;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6" name="Google Shape;326;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5" name="Google Shape;335;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9" name="Google Shape;349;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2" name="Google Shape;362;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5" name="Google Shape;375;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en-US">
                <a:solidFill>
                  <a:schemeClr val="dk1"/>
                </a:solidFill>
              </a:rPr>
              <a:t>Pour cette partie, les élèves sont invités et invitées à partager leurs expériences. Celles-ci pourraient toucher des sujets sensibles.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US">
                <a:solidFill>
                  <a:schemeClr val="dk1"/>
                </a:solidFill>
              </a:rPr>
              <a:t>Le but de cette activité est de sensibiliser les élèves aux effets des attentes masculines malsaines et d’encourager l’empathie envers les personnes qui sont souvent visées par un langage et un comportement malsains.</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US">
                <a:solidFill>
                  <a:schemeClr val="dk1"/>
                </a:solidFill>
              </a:rPr>
              <a:t>Invitez les élèves à discuter de leur scénario assigné à l’aide des questions fournies, puis à partager leurs points de vue avec l’ensemble de la classe.</a:t>
            </a:r>
            <a:endParaRPr>
              <a:solidFill>
                <a:schemeClr val="dk1"/>
              </a:solidFill>
            </a:endParaRPr>
          </a:p>
          <a:p>
            <a:pPr indent="0" lvl="0" marL="0" rtl="0" algn="l">
              <a:lnSpc>
                <a:spcPct val="100000"/>
              </a:lnSpc>
              <a:spcBef>
                <a:spcPts val="0"/>
              </a:spcBef>
              <a:spcAft>
                <a:spcPts val="0"/>
              </a:spcAft>
              <a:buSzPts val="1100"/>
              <a:buNone/>
            </a:pPr>
            <a:r>
              <a:t/>
            </a:r>
            <a:endParaRPr/>
          </a:p>
        </p:txBody>
      </p:sp>
      <p:sp>
        <p:nvSpPr>
          <p:cNvPr id="384" name="Google Shape;384;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2" name="Google Shape;392;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1" name="Google Shape;401;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69850" lvl="0" marL="0" rtl="0" algn="just">
              <a:lnSpc>
                <a:spcPct val="115000"/>
              </a:lnSpc>
              <a:spcBef>
                <a:spcPts val="0"/>
              </a:spcBef>
              <a:spcAft>
                <a:spcPts val="0"/>
              </a:spcAft>
              <a:buClr>
                <a:schemeClr val="dk1"/>
              </a:buClr>
              <a:buSzPts val="1100"/>
              <a:buChar char="●"/>
            </a:pPr>
            <a:r>
              <a:rPr lang="en-US">
                <a:solidFill>
                  <a:schemeClr val="dk1"/>
                </a:solidFill>
              </a:rPr>
              <a:t>Ceci est le début de la </a:t>
            </a:r>
            <a:r>
              <a:rPr b="1" lang="en-US">
                <a:solidFill>
                  <a:schemeClr val="dk1"/>
                </a:solidFill>
              </a:rPr>
              <a:t>conclusion de ce cours. </a:t>
            </a:r>
            <a:r>
              <a:rPr lang="en-US">
                <a:solidFill>
                  <a:schemeClr val="dk1"/>
                </a:solidFill>
              </a:rPr>
              <a:t>Il est important de se rappeler que le but de ces exercices n’était aucunement de juger qui que ce soit, mais plutôt de trouver des points à améliorer pour favoriser un effet positif et significatif sur les personnes qui font partie de son entourage. </a:t>
            </a:r>
            <a:endParaRPr>
              <a:solidFill>
                <a:schemeClr val="dk1"/>
              </a:solidFill>
            </a:endParaRPr>
          </a:p>
          <a:p>
            <a:pPr indent="-69850" lvl="0" marL="0" rtl="0" algn="just">
              <a:lnSpc>
                <a:spcPct val="115000"/>
              </a:lnSpc>
              <a:spcBef>
                <a:spcPts val="0"/>
              </a:spcBef>
              <a:spcAft>
                <a:spcPts val="0"/>
              </a:spcAft>
              <a:buClr>
                <a:schemeClr val="dk1"/>
              </a:buClr>
              <a:buSzPts val="1100"/>
              <a:buChar char="●"/>
            </a:pPr>
            <a:r>
              <a:rPr lang="en-US">
                <a:solidFill>
                  <a:schemeClr val="dk1"/>
                </a:solidFill>
              </a:rPr>
              <a:t>Mentionnez que l’on demande très souvent aux jeunes hommes de se conformer à des caractéristiques et à des comportements qui leur sont nuisibles et qui sont nuisibles à leur entourage, et qu’il est essentiel de se défaire de ces attentes rigides pour établir des relations plus saines. </a:t>
            </a:r>
            <a:endParaRPr/>
          </a:p>
        </p:txBody>
      </p:sp>
      <p:sp>
        <p:nvSpPr>
          <p:cNvPr id="415" name="Google Shape;415;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US" u="sng">
                <a:solidFill>
                  <a:schemeClr val="dk1"/>
                </a:solidFill>
              </a:rPr>
              <a:t>Activité 1 :</a:t>
            </a:r>
            <a:endParaRPr b="1" u="sng">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b="1" u="sng">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Les diapositives 3 à 5 vous aideront à préparer vos élèves au plan de cours.</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Invitez les élèves à garder cette question à l’esprit pendant tout le cours.  </a:t>
            </a:r>
            <a:endParaRPr b="1" u="sng">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b="1" u="sng">
              <a:solidFill>
                <a:schemeClr val="dk1"/>
              </a:solidFill>
            </a:endParaRPr>
          </a:p>
          <a:p>
            <a:pPr indent="0" lvl="0" marL="0" rtl="0" algn="l">
              <a:lnSpc>
                <a:spcPct val="100000"/>
              </a:lnSpc>
              <a:spcBef>
                <a:spcPts val="0"/>
              </a:spcBef>
              <a:spcAft>
                <a:spcPts val="0"/>
              </a:spcAft>
              <a:buSzPts val="1100"/>
              <a:buNone/>
            </a:pPr>
            <a:r>
              <a:t/>
            </a:r>
            <a:endParaRPr/>
          </a:p>
        </p:txBody>
      </p:sp>
      <p:sp>
        <p:nvSpPr>
          <p:cNvPr id="103" name="Google Shape;10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27067b5d07b_0_1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a:solidFill>
                  <a:schemeClr val="dk1"/>
                </a:solidFill>
              </a:rPr>
              <a:t>Revenez sur cette activité. Permettez aux élèves de partager la manière dont leur réflexion initiale aurait changé au fil du cours. </a:t>
            </a:r>
            <a:endParaRPr/>
          </a:p>
        </p:txBody>
      </p:sp>
      <p:sp>
        <p:nvSpPr>
          <p:cNvPr id="429" name="Google Shape;429;g27067b5d07b_0_1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27067b5d07b_0_1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8" name="Google Shape;448;g27067b5d07b_0_1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449" name="Google Shape;449;g27067b5d07b_0_14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27067b5d07b_0_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66" name="Google Shape;466;g27067b5d07b_0_8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27067b5d07b_0_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Clr>
                <a:schemeClr val="dk1"/>
              </a:buClr>
              <a:buSzPts val="1100"/>
              <a:buFont typeface="Arial"/>
              <a:buNone/>
            </a:pPr>
            <a:r>
              <a:rPr lang="en-US">
                <a:solidFill>
                  <a:schemeClr val="dk1"/>
                </a:solidFill>
              </a:rPr>
              <a:t>Les élèves effectueront cette tâche à la fin du cours. Voir la diapositive 23. </a:t>
            </a:r>
            <a:endParaRPr/>
          </a:p>
        </p:txBody>
      </p:sp>
      <p:sp>
        <p:nvSpPr>
          <p:cNvPr id="475" name="Google Shape;475;g27067b5d07b_0_9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27067b5d07b_0_1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US" u="sng">
                <a:solidFill>
                  <a:srgbClr val="0E101A"/>
                </a:solidFill>
              </a:rPr>
              <a:t>Avertissement :</a:t>
            </a:r>
            <a:endParaRPr b="1" u="sng">
              <a:solidFill>
                <a:srgbClr val="0E101A"/>
              </a:solidFill>
            </a:endParaRPr>
          </a:p>
          <a:p>
            <a:pPr indent="0" lvl="0" marL="0" rtl="0" algn="l">
              <a:lnSpc>
                <a:spcPct val="100000"/>
              </a:lnSpc>
              <a:spcBef>
                <a:spcPts val="0"/>
              </a:spcBef>
              <a:spcAft>
                <a:spcPts val="0"/>
              </a:spcAft>
              <a:buClr>
                <a:schemeClr val="dk1"/>
              </a:buClr>
              <a:buSzPts val="1100"/>
              <a:buFont typeface="Arial"/>
              <a:buNone/>
            </a:pPr>
            <a:r>
              <a:t/>
            </a:r>
            <a:endParaRPr b="1">
              <a:solidFill>
                <a:srgbClr val="0E101A"/>
              </a:solidFill>
            </a:endParaRPr>
          </a:p>
          <a:p>
            <a:pPr indent="-298450" lvl="0" marL="457200" rtl="0" algn="l">
              <a:lnSpc>
                <a:spcPct val="100000"/>
              </a:lnSpc>
              <a:spcBef>
                <a:spcPts val="0"/>
              </a:spcBef>
              <a:spcAft>
                <a:spcPts val="0"/>
              </a:spcAft>
              <a:buClr>
                <a:schemeClr val="dk1"/>
              </a:buClr>
              <a:buSzPts val="1100"/>
              <a:buChar char="●"/>
            </a:pPr>
            <a:r>
              <a:rPr lang="en-US">
                <a:solidFill>
                  <a:schemeClr val="dk1"/>
                </a:solidFill>
              </a:rPr>
              <a:t>Pour de nombreux élèves, il s’agit peut-être de la </a:t>
            </a:r>
            <a:r>
              <a:rPr b="1" lang="en-US">
                <a:solidFill>
                  <a:schemeClr val="dk1"/>
                </a:solidFill>
              </a:rPr>
              <a:t>première fois </a:t>
            </a:r>
            <a:r>
              <a:rPr lang="en-US">
                <a:solidFill>
                  <a:schemeClr val="dk1"/>
                </a:solidFill>
              </a:rPr>
              <a:t>qu’ils ou elles discutent de l’exploitation sexuelle et de la traite des personnes à des fins d’exploitation sexuelle.</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US">
                <a:solidFill>
                  <a:schemeClr val="dk1"/>
                </a:solidFill>
              </a:rPr>
              <a:t>Rappelez-leur qu’ils vont discuter d’un sujet difficile et assurez-leur que la priorité numéro un tout au long des séances est </a:t>
            </a:r>
            <a:r>
              <a:rPr b="1" lang="en-US">
                <a:solidFill>
                  <a:schemeClr val="dk1"/>
                </a:solidFill>
              </a:rPr>
              <a:t>leur bien-être</a:t>
            </a:r>
            <a:r>
              <a:rPr lang="en-US">
                <a:solidFill>
                  <a:schemeClr val="dk1"/>
                </a:solidFill>
              </a:rPr>
              <a:t>.</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US">
                <a:solidFill>
                  <a:schemeClr val="dk1"/>
                </a:solidFill>
              </a:rPr>
              <a:t>Rappelez aux élèves que du </a:t>
            </a:r>
            <a:r>
              <a:rPr b="1" lang="en-US">
                <a:solidFill>
                  <a:schemeClr val="dk1"/>
                </a:solidFill>
              </a:rPr>
              <a:t>soutien est disponible</a:t>
            </a:r>
            <a:r>
              <a:rPr lang="en-US">
                <a:solidFill>
                  <a:schemeClr val="dk1"/>
                </a:solidFill>
              </a:rPr>
              <a:t>. Ils ou elles peuvent accéder au soutien de l’école (travailleurs sociaux, conseillers, etc.) ou à des ressources à l’échelle du Canada.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US">
                <a:solidFill>
                  <a:schemeClr val="dk1"/>
                </a:solidFill>
              </a:rPr>
              <a:t>Les élèves doivent être informés du contenu de la présentation et </a:t>
            </a:r>
            <a:r>
              <a:rPr b="1" lang="en-US">
                <a:solidFill>
                  <a:schemeClr val="dk1"/>
                </a:solidFill>
              </a:rPr>
              <a:t>avoir la possibilité de ne pas participer au cours.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b="1" lang="en-US">
                <a:solidFill>
                  <a:schemeClr val="dk1"/>
                </a:solidFill>
              </a:rPr>
              <a:t>Faire une entente de classe :</a:t>
            </a:r>
            <a:r>
              <a:rPr lang="en-US">
                <a:solidFill>
                  <a:schemeClr val="dk1"/>
                </a:solidFill>
              </a:rPr>
              <a:t> Demander aux élèves de partager les éléments qui doivent être gardés à l’esprit pour que tout le monde se sente en sécurité (par exemple, faire preuve de respect envers les opinions de tout le monde et utiliser un langage respectueux, ne pas faire de blagues sur des sujets délicats, rester conscients de l’espace que nous prenons au fil de la session).</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US">
                <a:solidFill>
                  <a:srgbClr val="0E101A"/>
                </a:solidFill>
              </a:rPr>
              <a:t>Compléter cette diapositive avec </a:t>
            </a:r>
            <a:r>
              <a:rPr b="1" lang="en-US">
                <a:solidFill>
                  <a:srgbClr val="0E101A"/>
                </a:solidFill>
              </a:rPr>
              <a:t>les soutiens scolaires</a:t>
            </a:r>
            <a:r>
              <a:rPr lang="en-US">
                <a:solidFill>
                  <a:srgbClr val="0E101A"/>
                </a:solidFill>
              </a:rPr>
              <a:t> (travailleurs sociaux, conseillers, etc.) disponibles pour les personnes survivantes et/ou ceux qui veulent faire des révélations, les ressources à l’échelle nationale et les informations en ligne (comme le site </a:t>
            </a:r>
            <a:r>
              <a:rPr lang="en-US" u="sng">
                <a:solidFill>
                  <a:srgbClr val="4A6EE0"/>
                </a:solidFill>
                <a:hlinkClick r:id="rId2">
                  <a:extLst>
                    <a:ext uri="{A12FA001-AC4F-418D-AE19-62706E023703}">
                      <ahyp:hlinkClr val="tx"/>
                    </a:ext>
                  </a:extLst>
                </a:hlinkClick>
              </a:rPr>
              <a:t>wrprevent.ca</a:t>
            </a:r>
            <a:r>
              <a:rPr lang="en-US">
                <a:solidFill>
                  <a:srgbClr val="0E101A"/>
                </a:solidFill>
              </a:rPr>
              <a:t>) peuvent également être mises à la disposition des élèves.</a:t>
            </a:r>
            <a:endParaRPr>
              <a:solidFill>
                <a:schemeClr val="dk1"/>
              </a:solidFill>
            </a:endParaRPr>
          </a:p>
          <a:p>
            <a:pPr indent="0" lvl="0" marL="0" rtl="0" algn="l">
              <a:lnSpc>
                <a:spcPct val="100000"/>
              </a:lnSpc>
              <a:spcBef>
                <a:spcPts val="0"/>
              </a:spcBef>
              <a:spcAft>
                <a:spcPts val="0"/>
              </a:spcAft>
              <a:buClr>
                <a:schemeClr val="dk1"/>
              </a:buClr>
              <a:buSzPts val="1400"/>
              <a:buFont typeface="Arial"/>
              <a:buNone/>
            </a:pPr>
            <a:r>
              <a:t/>
            </a:r>
            <a:endParaRPr>
              <a:solidFill>
                <a:srgbClr val="0E101A"/>
              </a:solidFill>
            </a:endParaRPr>
          </a:p>
          <a:p>
            <a:pPr indent="0" lvl="0" marL="0" rtl="0" algn="l">
              <a:lnSpc>
                <a:spcPct val="100000"/>
              </a:lnSpc>
              <a:spcBef>
                <a:spcPts val="0"/>
              </a:spcBef>
              <a:spcAft>
                <a:spcPts val="0"/>
              </a:spcAft>
              <a:buClr>
                <a:schemeClr val="dk1"/>
              </a:buClr>
              <a:buSzPts val="1100"/>
              <a:buFont typeface="Arial"/>
              <a:buNone/>
            </a:pPr>
            <a:r>
              <a:rPr b="1" lang="en-US" u="sng">
                <a:solidFill>
                  <a:srgbClr val="0E101A"/>
                </a:solidFill>
              </a:rPr>
              <a:t>Faire une entente de classe :</a:t>
            </a:r>
            <a:endParaRPr b="1" u="sng">
              <a:solidFill>
                <a:srgbClr val="0E101A"/>
              </a:solidFill>
            </a:endParaRPr>
          </a:p>
          <a:p>
            <a:pPr indent="0" lvl="0" marL="0" rtl="0" algn="l">
              <a:lnSpc>
                <a:spcPct val="100000"/>
              </a:lnSpc>
              <a:spcBef>
                <a:spcPts val="0"/>
              </a:spcBef>
              <a:spcAft>
                <a:spcPts val="0"/>
              </a:spcAft>
              <a:buClr>
                <a:schemeClr val="dk1"/>
              </a:buClr>
              <a:buSzPts val="1100"/>
              <a:buFont typeface="Arial"/>
              <a:buNone/>
            </a:pPr>
            <a:r>
              <a:t/>
            </a:r>
            <a:endParaRPr b="1">
              <a:solidFill>
                <a:srgbClr val="0E101A"/>
              </a:solidFill>
            </a:endParaRPr>
          </a:p>
          <a:p>
            <a:pPr indent="0" lvl="0" marL="0" rtl="0" algn="l">
              <a:lnSpc>
                <a:spcPct val="100000"/>
              </a:lnSpc>
              <a:spcBef>
                <a:spcPts val="0"/>
              </a:spcBef>
              <a:spcAft>
                <a:spcPts val="0"/>
              </a:spcAft>
              <a:buClr>
                <a:schemeClr val="dk1"/>
              </a:buClr>
              <a:buSzPts val="1100"/>
              <a:buFont typeface="Arial"/>
              <a:buNone/>
            </a:pPr>
            <a:r>
              <a:rPr lang="en-US">
                <a:solidFill>
                  <a:srgbClr val="0E101A"/>
                </a:solidFill>
              </a:rPr>
              <a:t>Il est essentiel de créer un climat de classe propice à la discussion d’un sujet sérieux. Demandez aux élèves de partager les éléments qui doivent être gardés à l’esprit pour que tout le monde se sente en sécurité (par exemple, faire preuve de respect envers les opinions de tout le monde et utiliser un langage respectueux, ne pas faire de blagues sur des sujets délicats, rester conscients de l’espace que nous prenons au fil de la session, etc.)</a:t>
            </a:r>
            <a:endParaRPr/>
          </a:p>
        </p:txBody>
      </p:sp>
      <p:sp>
        <p:nvSpPr>
          <p:cNvPr id="488" name="Google Shape;488;g27067b5d07b_0_10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2" name="Google Shape;11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6" name="Google Shape;12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a:solidFill>
                  <a:schemeClr val="dk1"/>
                </a:solidFill>
              </a:rPr>
              <a:t>Cette liste comprend quelques traits que les élèves pourraient avoir trouvés. </a:t>
            </a:r>
            <a:endParaRPr/>
          </a:p>
        </p:txBody>
      </p:sp>
      <p:sp>
        <p:nvSpPr>
          <p:cNvPr id="140" name="Google Shape;14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6" name="Google Shape;156;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Clr>
                <a:schemeClr val="dk1"/>
              </a:buClr>
              <a:buSzPts val="1100"/>
              <a:buChar char="●"/>
            </a:pPr>
            <a:r>
              <a:rPr lang="en-US">
                <a:solidFill>
                  <a:schemeClr val="dk1"/>
                </a:solidFill>
              </a:rPr>
              <a:t>Voici un résumé de la masculinité toxique. Il serait important de faire ressortir que la masculinité n’est pas toxique, c’est sa façon de la représenter collectivement qui l’est. Il serait important de parler des conséquences de cette masculinité toxique sur plusieurs hommes. Ceux-ci tendent à  ne pas demander d’aide lorsqu’ils en ont besoin. Cela encourage aussi l’homophobie et la compétition entre hommes. Cela est néfaste aussi sur le plan identitaire </a:t>
            </a:r>
            <a:r>
              <a:rPr lang="en-US">
                <a:solidFill>
                  <a:schemeClr val="dk1"/>
                </a:solidFill>
                <a:latin typeface="Open Sans"/>
                <a:ea typeface="Open Sans"/>
                <a:cs typeface="Open Sans"/>
                <a:sym typeface="Open Sans"/>
              </a:rPr>
              <a:t>car elle impose des comportements, des stéréotypes et des mentalités qui peuvent nuire à l’estime de soi et  au sentiment de compétence.</a:t>
            </a:r>
            <a:endParaRPr>
              <a:solidFill>
                <a:schemeClr val="dk1"/>
              </a:solidFill>
            </a:endParaRPr>
          </a:p>
          <a:p>
            <a:pPr indent="-228600" lvl="0" marL="457200" rtl="0" algn="l">
              <a:lnSpc>
                <a:spcPct val="100000"/>
              </a:lnSpc>
              <a:spcBef>
                <a:spcPts val="0"/>
              </a:spcBef>
              <a:spcAft>
                <a:spcPts val="0"/>
              </a:spcAft>
              <a:buClr>
                <a:schemeClr val="dk1"/>
              </a:buClr>
              <a:buSzPts val="1100"/>
              <a:buFont typeface="Arial"/>
              <a:buNone/>
            </a:pPr>
            <a:r>
              <a:t/>
            </a:r>
            <a:endParaRPr>
              <a:solidFill>
                <a:schemeClr val="dk1"/>
              </a:solidFill>
              <a:latin typeface="Open Sans"/>
              <a:ea typeface="Open Sans"/>
              <a:cs typeface="Open Sans"/>
              <a:sym typeface="Open Sans"/>
            </a:endParaRPr>
          </a:p>
          <a:p>
            <a:pPr indent="-298450" lvl="0" marL="457200" rtl="0" algn="l">
              <a:lnSpc>
                <a:spcPct val="100000"/>
              </a:lnSpc>
              <a:spcBef>
                <a:spcPts val="0"/>
              </a:spcBef>
              <a:spcAft>
                <a:spcPts val="0"/>
              </a:spcAft>
              <a:buClr>
                <a:schemeClr val="dk1"/>
              </a:buClr>
              <a:buSzPts val="1100"/>
              <a:buChar char="●"/>
            </a:pPr>
            <a:r>
              <a:rPr lang="en-US">
                <a:solidFill>
                  <a:schemeClr val="dk1"/>
                </a:solidFill>
                <a:latin typeface="Open Sans"/>
                <a:ea typeface="Open Sans"/>
                <a:cs typeface="Open Sans"/>
                <a:sym typeface="Open Sans"/>
              </a:rPr>
              <a:t>Les 2 images pourraient être discutées en classe car souvent dans la publicité, on impose l’image de la masculinité toxique…</a:t>
            </a:r>
            <a:endParaRPr/>
          </a:p>
        </p:txBody>
      </p:sp>
      <p:sp>
        <p:nvSpPr>
          <p:cNvPr id="167" name="Google Shape;167;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1" marL="155448" rtl="0" algn="l">
              <a:lnSpc>
                <a:spcPct val="100000"/>
              </a:lnSpc>
              <a:spcBef>
                <a:spcPts val="0"/>
              </a:spcBef>
              <a:spcAft>
                <a:spcPts val="0"/>
              </a:spcAft>
              <a:buClr>
                <a:schemeClr val="dk1"/>
              </a:buClr>
              <a:buSzPts val="1100"/>
              <a:buFont typeface="Arial"/>
              <a:buNone/>
            </a:pPr>
            <a:r>
              <a:rPr lang="en-US">
                <a:solidFill>
                  <a:schemeClr val="dk1"/>
                </a:solidFill>
              </a:rPr>
              <a:t>Ceci est une occasion d’éclaircir certains termes mentionnés dans la discussion en classe. La chosification et le stoïcisme sont éclaircis ici, mais d’autres termes choisis par l’éducateur ou l’éducatrice peuvent y être ajoutés aussi. </a:t>
            </a:r>
            <a:endParaRPr/>
          </a:p>
        </p:txBody>
      </p:sp>
      <p:sp>
        <p:nvSpPr>
          <p:cNvPr id="176" name="Google Shape;176;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4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2"/>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1" name="Google Shape;71;p4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43"/>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3"/>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7" name="Google Shape;77;p4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4"/>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4"/>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 name="Google Shape;24;p3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6"/>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0" name="Google Shape;30;p3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7"/>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6" name="Google Shape;36;p37"/>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7" name="Google Shape;37;p3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3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3" name="Google Shape;43;p3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4" name="Google Shape;44;p3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5" name="Google Shape;45;p3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6" name="Google Shape;46;p3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3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3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3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3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40"/>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0"/>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57" name="Google Shape;57;p40"/>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58" name="Google Shape;58;p4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41"/>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1"/>
          <p:cNvSpPr/>
          <p:nvPr>
            <p:ph idx="2" type="pic"/>
          </p:nvPr>
        </p:nvSpPr>
        <p:spPr>
          <a:xfrm>
            <a:off x="1792288" y="612775"/>
            <a:ext cx="5486400" cy="4114800"/>
          </a:xfrm>
          <a:prstGeom prst="rect">
            <a:avLst/>
          </a:prstGeom>
          <a:noFill/>
          <a:ln>
            <a:noFill/>
          </a:ln>
        </p:spPr>
      </p:sp>
      <p:sp>
        <p:nvSpPr>
          <p:cNvPr id="64" name="Google Shape;64;p41"/>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5" name="Google Shape;65;p4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6.png"/><Relationship Id="rId7" Type="http://schemas.openxmlformats.org/officeDocument/2006/relationships/image" Target="../media/image2.png"/><Relationship Id="rId8"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0.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png"/><Relationship Id="rId4" Type="http://schemas.openxmlformats.org/officeDocument/2006/relationships/image" Target="../media/image37.png"/><Relationship Id="rId5"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8.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png"/><Relationship Id="rId4" Type="http://schemas.openxmlformats.org/officeDocument/2006/relationships/image" Target="../media/image27.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9.jpg"/><Relationship Id="rId4" Type="http://schemas.openxmlformats.org/officeDocument/2006/relationships/image" Target="../media/image19.png"/><Relationship Id="rId5" Type="http://schemas.openxmlformats.org/officeDocument/2006/relationships/image" Target="../media/image18.png"/><Relationship Id="rId6" Type="http://schemas.openxmlformats.org/officeDocument/2006/relationships/hyperlink" Target="https://youtu.be/9_1AYz7KWPs?si=KBDo1LsT9CzbV5di" TargetMode="External"/><Relationship Id="rId7"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8.png"/><Relationship Id="rId4" Type="http://schemas.openxmlformats.org/officeDocument/2006/relationships/image" Target="../media/image28.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8.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8.png"/><Relationship Id="rId4" Type="http://schemas.openxmlformats.org/officeDocument/2006/relationships/image" Target="../media/image12.png"/><Relationship Id="rId5"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8.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8.png"/><Relationship Id="rId4" Type="http://schemas.openxmlformats.org/officeDocument/2006/relationships/image" Target="../media/image4.png"/><Relationship Id="rId5" Type="http://schemas.openxmlformats.org/officeDocument/2006/relationships/hyperlink" Target="https://youtu.be/fjo-hwAKcas?si=-LwBH35FNG0AJPRl" TargetMode="External"/><Relationship Id="rId6"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9.jpg"/><Relationship Id="rId4" Type="http://schemas.openxmlformats.org/officeDocument/2006/relationships/image" Target="../media/image19.png"/><Relationship Id="rId5" Type="http://schemas.openxmlformats.org/officeDocument/2006/relationships/image" Target="../media/image3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8.png"/><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4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1.png"/><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2.pn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8.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9.jpg"/><Relationship Id="rId4" Type="http://schemas.openxmlformats.org/officeDocument/2006/relationships/image" Target="../media/image19.png"/><Relationship Id="rId5"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8.png"/><Relationship Id="rId4" Type="http://schemas.openxmlformats.org/officeDocument/2006/relationships/image" Target="../media/image4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8.png"/><Relationship Id="rId4" Type="http://schemas.openxmlformats.org/officeDocument/2006/relationships/image" Target="../media/image47.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jpg"/><Relationship Id="rId4" Type="http://schemas.openxmlformats.org/officeDocument/2006/relationships/image" Target="../media/image19.png"/><Relationship Id="rId5" Type="http://schemas.openxmlformats.org/officeDocument/2006/relationships/image" Target="../media/image22.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40.gi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8.png"/><Relationship Id="rId4" Type="http://schemas.openxmlformats.org/officeDocument/2006/relationships/hyperlink" Target="http://whiteribbon1.typeform.com/to/sKudez" TargetMode="External"/><Relationship Id="rId9" Type="http://schemas.openxmlformats.org/officeDocument/2006/relationships/image" Target="../media/image6.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1.png"/><Relationship Id="rId8" Type="http://schemas.openxmlformats.org/officeDocument/2006/relationships/image" Target="../media/image4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9.jpg"/><Relationship Id="rId4" Type="http://schemas.openxmlformats.org/officeDocument/2006/relationships/image" Target="../media/image19.png"/><Relationship Id="rId5" Type="http://schemas.openxmlformats.org/officeDocument/2006/relationships/image" Target="../media/image18.png"/><Relationship Id="rId6" Type="http://schemas.openxmlformats.org/officeDocument/2006/relationships/image" Target="../media/image39.gi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22.gi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8.png"/><Relationship Id="rId4" Type="http://schemas.openxmlformats.org/officeDocument/2006/relationships/hyperlink" Target="http://canadianhumantraffickinghotline.ca" TargetMode="External"/><Relationship Id="rId5" Type="http://schemas.openxmlformats.org/officeDocument/2006/relationships/hyperlink" Target="https://www.espoirpourlemieuxetre.ca/"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8.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8.png"/><Relationship Id="rId4" Type="http://schemas.openxmlformats.org/officeDocument/2006/relationships/image" Target="../media/image21.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8.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8.png"/><Relationship Id="rId4" Type="http://schemas.openxmlformats.org/officeDocument/2006/relationships/image" Target="../media/image12.png"/><Relationship Id="rId5" Type="http://schemas.openxmlformats.org/officeDocument/2006/relationships/hyperlink" Target="https://youtu.be/nbjBtyWKFK4?si=Y66ClaE90OkzDpDl" TargetMode="External"/><Relationship Id="rId6" Type="http://schemas.openxmlformats.org/officeDocument/2006/relationships/image" Target="../media/image4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43.png"/><Relationship Id="rId5" Type="http://schemas.openxmlformats.org/officeDocument/2006/relationships/image" Target="../media/image14.png"/><Relationship Id="rId6"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 Id="rId4" Type="http://schemas.openxmlformats.org/officeDocument/2006/relationships/image" Target="../media/image19.png"/><Relationship Id="rId5"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8A18F"/>
        </a:solidFill>
      </p:bgPr>
    </p:bg>
    <p:spTree>
      <p:nvGrpSpPr>
        <p:cNvPr id="83" name="Shape 83"/>
        <p:cNvGrpSpPr/>
        <p:nvPr/>
      </p:nvGrpSpPr>
      <p:grpSpPr>
        <a:xfrm>
          <a:off x="0" y="0"/>
          <a:ext cx="0" cy="0"/>
          <a:chOff x="0" y="0"/>
          <a:chExt cx="0" cy="0"/>
        </a:xfrm>
      </p:grpSpPr>
      <p:sp>
        <p:nvSpPr>
          <p:cNvPr id="84" name="Google Shape;84;p1"/>
          <p:cNvSpPr/>
          <p:nvPr/>
        </p:nvSpPr>
        <p:spPr>
          <a:xfrm>
            <a:off x="-418201" y="-1667748"/>
            <a:ext cx="18706201" cy="6334998"/>
          </a:xfrm>
          <a:custGeom>
            <a:rect b="b" l="l" r="r" t="t"/>
            <a:pathLst>
              <a:path extrusionOk="0" h="6334998" w="18706201">
                <a:moveTo>
                  <a:pt x="0" y="0"/>
                </a:moveTo>
                <a:lnTo>
                  <a:pt x="18706201" y="0"/>
                </a:lnTo>
                <a:lnTo>
                  <a:pt x="18706201" y="6334998"/>
                </a:lnTo>
                <a:lnTo>
                  <a:pt x="0" y="6334998"/>
                </a:lnTo>
                <a:lnTo>
                  <a:pt x="0" y="0"/>
                </a:lnTo>
                <a:close/>
              </a:path>
            </a:pathLst>
          </a:custGeom>
          <a:blipFill rotWithShape="1">
            <a:blip r:embed="rId3">
              <a:alphaModFix/>
            </a:blip>
            <a:stretch>
              <a:fillRect b="-15775" l="0" r="0" t="-2331"/>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5" name="Google Shape;85;p1"/>
          <p:cNvSpPr txBox="1"/>
          <p:nvPr/>
        </p:nvSpPr>
        <p:spPr>
          <a:xfrm>
            <a:off x="6278181" y="5133975"/>
            <a:ext cx="11291400" cy="615600"/>
          </a:xfrm>
          <a:prstGeom prst="rect">
            <a:avLst/>
          </a:prstGeom>
          <a:noFill/>
          <a:ln>
            <a:noFill/>
          </a:ln>
        </p:spPr>
        <p:txBody>
          <a:bodyPr anchorCtr="0" anchor="t" bIns="0" lIns="0" spcFirstLastPara="1" rIns="0" wrap="square" tIns="0">
            <a:spAutoFit/>
          </a:bodyPr>
          <a:lstStyle/>
          <a:p>
            <a:pPr indent="0" lvl="0" marL="0" marR="0" rtl="0" algn="r">
              <a:lnSpc>
                <a:spcPct val="112500"/>
              </a:lnSpc>
              <a:spcBef>
                <a:spcPts val="0"/>
              </a:spcBef>
              <a:spcAft>
                <a:spcPts val="0"/>
              </a:spcAft>
              <a:buClr>
                <a:srgbClr val="000000"/>
              </a:buClr>
              <a:buSzPts val="4000"/>
              <a:buFont typeface="Arial"/>
              <a:buNone/>
            </a:pPr>
            <a:r>
              <a:rPr b="0" i="0" lang="en-US" sz="4000" u="none" cap="none" strike="noStrike">
                <a:solidFill>
                  <a:srgbClr val="1C1C1C"/>
                </a:solidFill>
                <a:latin typeface="Avenir"/>
                <a:ea typeface="Avenir"/>
                <a:cs typeface="Avenir"/>
                <a:sym typeface="Avenir"/>
              </a:rPr>
              <a:t>COURS 6</a:t>
            </a:r>
            <a:endParaRPr b="0" i="0" sz="1400" u="none" cap="none" strike="noStrike">
              <a:solidFill>
                <a:srgbClr val="000000"/>
              </a:solidFill>
              <a:latin typeface="Arial"/>
              <a:ea typeface="Arial"/>
              <a:cs typeface="Arial"/>
              <a:sym typeface="Arial"/>
            </a:endParaRPr>
          </a:p>
        </p:txBody>
      </p:sp>
      <p:sp>
        <p:nvSpPr>
          <p:cNvPr id="86" name="Google Shape;86;p1"/>
          <p:cNvSpPr txBox="1"/>
          <p:nvPr/>
        </p:nvSpPr>
        <p:spPr>
          <a:xfrm>
            <a:off x="10185422" y="6010275"/>
            <a:ext cx="7384200" cy="1820100"/>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0"/>
              </a:spcBef>
              <a:spcAft>
                <a:spcPts val="0"/>
              </a:spcAft>
              <a:buClr>
                <a:srgbClr val="000000"/>
              </a:buClr>
              <a:buSzPts val="1100"/>
              <a:buFont typeface="Arial"/>
              <a:buNone/>
            </a:pPr>
            <a:r>
              <a:rPr b="1" i="0" lang="en-US" sz="5500" u="none" cap="none" strike="noStrike">
                <a:solidFill>
                  <a:srgbClr val="1C1C1C"/>
                </a:solidFill>
                <a:latin typeface="Avenir"/>
                <a:ea typeface="Avenir"/>
                <a:cs typeface="Avenir"/>
                <a:sym typeface="Avenir"/>
              </a:rPr>
              <a:t>Créer des masculinités plus saines</a:t>
            </a:r>
            <a:endParaRPr b="1" i="0" sz="5500" u="none" cap="none" strike="noStrike">
              <a:solidFill>
                <a:srgbClr val="1C1C1C"/>
              </a:solidFill>
              <a:latin typeface="Avenir"/>
              <a:ea typeface="Avenir"/>
              <a:cs typeface="Avenir"/>
              <a:sym typeface="Avenir"/>
            </a:endParaRPr>
          </a:p>
        </p:txBody>
      </p:sp>
      <p:grpSp>
        <p:nvGrpSpPr>
          <p:cNvPr id="87" name="Google Shape;87;p1"/>
          <p:cNvGrpSpPr/>
          <p:nvPr/>
        </p:nvGrpSpPr>
        <p:grpSpPr>
          <a:xfrm>
            <a:off x="427961" y="5404778"/>
            <a:ext cx="8716037" cy="3960683"/>
            <a:chOff x="427961" y="5404778"/>
            <a:chExt cx="8716037" cy="3960683"/>
          </a:xfrm>
        </p:grpSpPr>
        <p:pic>
          <p:nvPicPr>
            <p:cNvPr id="88" name="Google Shape;88;p1"/>
            <p:cNvPicPr preferRelativeResize="0"/>
            <p:nvPr/>
          </p:nvPicPr>
          <p:blipFill rotWithShape="1">
            <a:blip r:embed="rId4">
              <a:alphaModFix/>
            </a:blip>
            <a:srcRect b="0" l="0" r="0" t="0"/>
            <a:stretch/>
          </p:blipFill>
          <p:spPr>
            <a:xfrm>
              <a:off x="716223" y="8573162"/>
              <a:ext cx="8427775" cy="792299"/>
            </a:xfrm>
            <a:prstGeom prst="rect">
              <a:avLst/>
            </a:prstGeom>
            <a:noFill/>
            <a:ln>
              <a:noFill/>
            </a:ln>
          </p:spPr>
        </p:pic>
        <p:pic>
          <p:nvPicPr>
            <p:cNvPr id="89" name="Google Shape;89;p1"/>
            <p:cNvPicPr preferRelativeResize="0"/>
            <p:nvPr/>
          </p:nvPicPr>
          <p:blipFill rotWithShape="1">
            <a:blip r:embed="rId5">
              <a:alphaModFix/>
            </a:blip>
            <a:srcRect b="0" l="0" r="0" t="0"/>
            <a:stretch/>
          </p:blipFill>
          <p:spPr>
            <a:xfrm>
              <a:off x="427961" y="7059214"/>
              <a:ext cx="4502151" cy="1548251"/>
            </a:xfrm>
            <a:prstGeom prst="rect">
              <a:avLst/>
            </a:prstGeom>
            <a:noFill/>
            <a:ln>
              <a:noFill/>
            </a:ln>
          </p:spPr>
        </p:pic>
        <p:pic>
          <p:nvPicPr>
            <p:cNvPr descr="A black and white logo&#10;&#10;Description automatically generated" id="90" name="Google Shape;90;p1"/>
            <p:cNvPicPr preferRelativeResize="0"/>
            <p:nvPr/>
          </p:nvPicPr>
          <p:blipFill rotWithShape="1">
            <a:blip r:embed="rId6">
              <a:alphaModFix/>
            </a:blip>
            <a:srcRect b="0" l="0" r="0" t="0"/>
            <a:stretch/>
          </p:blipFill>
          <p:spPr>
            <a:xfrm>
              <a:off x="716223" y="5404778"/>
              <a:ext cx="2170959" cy="1748232"/>
            </a:xfrm>
            <a:prstGeom prst="rect">
              <a:avLst/>
            </a:prstGeom>
            <a:noFill/>
            <a:ln>
              <a:noFill/>
            </a:ln>
          </p:spPr>
        </p:pic>
      </p:grpSp>
      <p:pic>
        <p:nvPicPr>
          <p:cNvPr id="91" name="Google Shape;91;p1"/>
          <p:cNvPicPr preferRelativeResize="0"/>
          <p:nvPr/>
        </p:nvPicPr>
        <p:blipFill rotWithShape="1">
          <a:blip r:embed="rId7">
            <a:alphaModFix/>
          </a:blip>
          <a:srcRect b="0" l="39" r="49" t="0"/>
          <a:stretch/>
        </p:blipFill>
        <p:spPr>
          <a:xfrm>
            <a:off x="5009300" y="6863200"/>
            <a:ext cx="4134703" cy="1481874"/>
          </a:xfrm>
          <a:prstGeom prst="rect">
            <a:avLst/>
          </a:prstGeom>
          <a:noFill/>
          <a:ln>
            <a:noFill/>
          </a:ln>
        </p:spPr>
      </p:pic>
      <p:pic>
        <p:nvPicPr>
          <p:cNvPr id="92" name="Google Shape;92;p1"/>
          <p:cNvPicPr preferRelativeResize="0"/>
          <p:nvPr/>
        </p:nvPicPr>
        <p:blipFill rotWithShape="1">
          <a:blip r:embed="rId8">
            <a:alphaModFix/>
          </a:blip>
          <a:srcRect b="0" l="0" r="0" t="0"/>
          <a:stretch/>
        </p:blipFill>
        <p:spPr>
          <a:xfrm>
            <a:off x="6426856" y="4890488"/>
            <a:ext cx="2642469" cy="178681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grpSp>
        <p:nvGrpSpPr>
          <p:cNvPr id="188" name="Google Shape;188;p10"/>
          <p:cNvGrpSpPr/>
          <p:nvPr/>
        </p:nvGrpSpPr>
        <p:grpSpPr>
          <a:xfrm>
            <a:off x="-201700" y="2121074"/>
            <a:ext cx="18669122" cy="8367677"/>
            <a:chOff x="0" y="-38100"/>
            <a:chExt cx="4916938" cy="2082496"/>
          </a:xfrm>
        </p:grpSpPr>
        <p:sp>
          <p:nvSpPr>
            <p:cNvPr id="189" name="Google Shape;189;p10"/>
            <p:cNvSpPr/>
            <p:nvPr/>
          </p:nvSpPr>
          <p:spPr>
            <a:xfrm>
              <a:off x="0" y="0"/>
              <a:ext cx="4916938" cy="2044396"/>
            </a:xfrm>
            <a:custGeom>
              <a:rect b="b" l="l" r="r" t="t"/>
              <a:pathLst>
                <a:path extrusionOk="0" h="2044396" w="4916938">
                  <a:moveTo>
                    <a:pt x="0" y="0"/>
                  </a:moveTo>
                  <a:lnTo>
                    <a:pt x="4916938" y="0"/>
                  </a:lnTo>
                  <a:lnTo>
                    <a:pt x="4916938" y="2044396"/>
                  </a:lnTo>
                  <a:lnTo>
                    <a:pt x="0" y="2044396"/>
                  </a:lnTo>
                  <a:close/>
                </a:path>
              </a:pathLst>
            </a:custGeom>
            <a:solidFill>
              <a:srgbClr val="F0F0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0" name="Google Shape;190;p10"/>
            <p:cNvSpPr txBox="1"/>
            <p:nvPr/>
          </p:nvSpPr>
          <p:spPr>
            <a:xfrm>
              <a:off x="0" y="-38100"/>
              <a:ext cx="4916938" cy="208249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91" name="Google Shape;191;p10"/>
          <p:cNvGrpSpPr/>
          <p:nvPr/>
        </p:nvGrpSpPr>
        <p:grpSpPr>
          <a:xfrm>
            <a:off x="-201700" y="-150300"/>
            <a:ext cx="18669363" cy="2689564"/>
            <a:chOff x="0" y="-38098"/>
            <a:chExt cx="4917002" cy="862703"/>
          </a:xfrm>
        </p:grpSpPr>
        <p:sp>
          <p:nvSpPr>
            <p:cNvPr id="192" name="Google Shape;192;p10"/>
            <p:cNvSpPr/>
            <p:nvPr/>
          </p:nvSpPr>
          <p:spPr>
            <a:xfrm>
              <a:off x="0" y="0"/>
              <a:ext cx="4916938" cy="824605"/>
            </a:xfrm>
            <a:custGeom>
              <a:rect b="b" l="l" r="r" t="t"/>
              <a:pathLst>
                <a:path extrusionOk="0" h="824605" w="4916938">
                  <a:moveTo>
                    <a:pt x="0" y="0"/>
                  </a:moveTo>
                  <a:lnTo>
                    <a:pt x="4916938" y="0"/>
                  </a:lnTo>
                  <a:lnTo>
                    <a:pt x="4916938" y="824605"/>
                  </a:lnTo>
                  <a:lnTo>
                    <a:pt x="0" y="824605"/>
                  </a:lnTo>
                  <a:close/>
                </a:path>
              </a:pathLst>
            </a:custGeom>
            <a:solidFill>
              <a:srgbClr val="C8A18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3" name="Google Shape;193;p10"/>
            <p:cNvSpPr txBox="1"/>
            <p:nvPr/>
          </p:nvSpPr>
          <p:spPr>
            <a:xfrm>
              <a:off x="2" y="-38098"/>
              <a:ext cx="4917000" cy="6762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94" name="Google Shape;194;p10"/>
          <p:cNvSpPr txBox="1"/>
          <p:nvPr/>
        </p:nvSpPr>
        <p:spPr>
          <a:xfrm>
            <a:off x="4494610" y="809740"/>
            <a:ext cx="9298800" cy="7695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Clr>
                <a:srgbClr val="000000"/>
              </a:buClr>
              <a:buSzPts val="1100"/>
              <a:buFont typeface="Arial"/>
              <a:buNone/>
            </a:pPr>
            <a:r>
              <a:rPr b="1" i="0" lang="en-US" sz="4999" u="none" cap="none" strike="noStrike">
                <a:solidFill>
                  <a:srgbClr val="1C1C1C"/>
                </a:solidFill>
                <a:latin typeface="Avenir"/>
                <a:ea typeface="Avenir"/>
                <a:cs typeface="Avenir"/>
                <a:sym typeface="Avenir"/>
              </a:rPr>
              <a:t>Quelle est ta réflexion initiale?</a:t>
            </a:r>
            <a:endParaRPr b="1" i="0" sz="4999" u="none" cap="none" strike="noStrike">
              <a:solidFill>
                <a:srgbClr val="1C1C1C"/>
              </a:solidFill>
              <a:latin typeface="Avenir"/>
              <a:ea typeface="Avenir"/>
              <a:cs typeface="Avenir"/>
              <a:sym typeface="Avenir"/>
            </a:endParaRPr>
          </a:p>
        </p:txBody>
      </p:sp>
      <p:sp>
        <p:nvSpPr>
          <p:cNvPr id="195" name="Google Shape;195;p10"/>
          <p:cNvSpPr txBox="1"/>
          <p:nvPr/>
        </p:nvSpPr>
        <p:spPr>
          <a:xfrm>
            <a:off x="556762" y="2890200"/>
            <a:ext cx="17152200" cy="538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Clr>
                <a:srgbClr val="000000"/>
              </a:buClr>
              <a:buSzPts val="1100"/>
              <a:buFont typeface="Arial"/>
              <a:buNone/>
            </a:pPr>
            <a:r>
              <a:rPr b="0" i="0" lang="en-US" sz="3500" u="none" cap="none" strike="noStrike">
                <a:solidFill>
                  <a:srgbClr val="434343"/>
                </a:solidFill>
                <a:latin typeface="Avenir"/>
                <a:ea typeface="Avenir"/>
                <a:cs typeface="Avenir"/>
                <a:sym typeface="Avenir"/>
              </a:rPr>
              <a:t>À quel degré crois-tu que les stéréotypes de la masculinité traditionnelle mènent à </a:t>
            </a:r>
            <a:endParaRPr b="0" i="0" sz="3500" u="none" cap="none" strike="noStrike">
              <a:solidFill>
                <a:srgbClr val="434343"/>
              </a:solidFill>
              <a:latin typeface="Avenir"/>
              <a:ea typeface="Avenir"/>
              <a:cs typeface="Avenir"/>
              <a:sym typeface="Avenir"/>
            </a:endParaRPr>
          </a:p>
        </p:txBody>
      </p:sp>
      <p:sp>
        <p:nvSpPr>
          <p:cNvPr id="196" name="Google Shape;196;p10"/>
          <p:cNvSpPr txBox="1"/>
          <p:nvPr/>
        </p:nvSpPr>
        <p:spPr>
          <a:xfrm>
            <a:off x="861117" y="3892570"/>
            <a:ext cx="2268000" cy="2247300"/>
          </a:xfrm>
          <a:prstGeom prst="rect">
            <a:avLst/>
          </a:prstGeom>
          <a:solidFill>
            <a:srgbClr val="F1D1C2"/>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2800" u="none" cap="none" strike="noStrike">
                <a:solidFill>
                  <a:srgbClr val="000000"/>
                </a:solidFill>
                <a:latin typeface="Avenir"/>
                <a:ea typeface="Avenir"/>
                <a:cs typeface="Avenir"/>
                <a:sym typeface="Avenir"/>
              </a:rPr>
              <a:t>Mets un X sur chaque ligne pour indiquer ta réponse. </a:t>
            </a:r>
            <a:endParaRPr b="0" i="0" sz="2800" u="none" cap="none" strike="noStrike">
              <a:solidFill>
                <a:srgbClr val="000000"/>
              </a:solidFill>
              <a:latin typeface="Avenir"/>
              <a:ea typeface="Avenir"/>
              <a:cs typeface="Avenir"/>
              <a:sym typeface="Avenir"/>
            </a:endParaRPr>
          </a:p>
        </p:txBody>
      </p:sp>
      <p:pic>
        <p:nvPicPr>
          <p:cNvPr id="197" name="Google Shape;197;p10"/>
          <p:cNvPicPr preferRelativeResize="0"/>
          <p:nvPr/>
        </p:nvPicPr>
        <p:blipFill rotWithShape="1">
          <a:blip r:embed="rId3">
            <a:alphaModFix/>
          </a:blip>
          <a:srcRect b="0" l="0" r="0" t="0"/>
          <a:stretch/>
        </p:blipFill>
        <p:spPr>
          <a:xfrm>
            <a:off x="861125" y="6802650"/>
            <a:ext cx="2950950" cy="2950950"/>
          </a:xfrm>
          <a:prstGeom prst="rect">
            <a:avLst/>
          </a:prstGeom>
          <a:noFill/>
          <a:ln>
            <a:noFill/>
          </a:ln>
        </p:spPr>
      </p:pic>
      <p:graphicFrame>
        <p:nvGraphicFramePr>
          <p:cNvPr id="198" name="Google Shape;198;p10"/>
          <p:cNvGraphicFramePr/>
          <p:nvPr/>
        </p:nvGraphicFramePr>
        <p:xfrm>
          <a:off x="7534486" y="3968926"/>
          <a:ext cx="3000000" cy="3000000"/>
        </p:xfrm>
        <a:graphic>
          <a:graphicData uri="http://schemas.openxmlformats.org/drawingml/2006/table">
            <a:tbl>
              <a:tblPr bandRow="1" firstRow="1">
                <a:noFill/>
                <a:tableStyleId>{50334967-1BB5-431D-A31E-063C962DC6D8}</a:tableStyleId>
              </a:tblPr>
              <a:tblGrid>
                <a:gridCol w="4655550"/>
                <a:gridCol w="4715025"/>
              </a:tblGrid>
              <a:tr h="2616275">
                <a:tc>
                  <a:txBody>
                    <a:bodyPr/>
                    <a:lstStyle/>
                    <a:p>
                      <a:pPr indent="0" lvl="0" marL="0" marR="0" rtl="0" algn="ctr">
                        <a:lnSpc>
                          <a:spcPct val="100000"/>
                        </a:lnSpc>
                        <a:spcBef>
                          <a:spcPts val="0"/>
                        </a:spcBef>
                        <a:spcAft>
                          <a:spcPts val="0"/>
                        </a:spcAft>
                        <a:buClr>
                          <a:srgbClr val="000000"/>
                        </a:buClr>
                        <a:buSzPts val="1400"/>
                        <a:buFont typeface="Arial"/>
                        <a:buNone/>
                      </a:pPr>
                      <a:r>
                        <a:rPr b="1" lang="en-US" sz="1900" u="none" cap="none" strike="noStrike">
                          <a:solidFill>
                            <a:schemeClr val="dk1"/>
                          </a:solidFill>
                          <a:latin typeface="Avenir"/>
                          <a:ea typeface="Avenir"/>
                          <a:cs typeface="Avenir"/>
                          <a:sym typeface="Avenir"/>
                        </a:rPr>
                        <a:t>La chosification des femmes?</a:t>
                      </a:r>
                      <a:endParaRPr b="1" sz="1900" u="none" cap="none" strike="noStrike">
                        <a:solidFill>
                          <a:schemeClr val="dk1"/>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1400"/>
                        <a:buFont typeface="Arial"/>
                        <a:buNone/>
                      </a:pPr>
                      <a:r>
                        <a:t/>
                      </a:r>
                      <a:endParaRPr sz="1900" u="none" cap="none" strike="noStrike">
                        <a:latin typeface="Avenir"/>
                        <a:ea typeface="Avenir"/>
                        <a:cs typeface="Avenir"/>
                        <a:sym typeface="Avenir"/>
                      </a:endParaRPr>
                    </a:p>
                    <a:p>
                      <a:pPr indent="0" lvl="0" marL="0" marR="0" rtl="0" algn="l">
                        <a:lnSpc>
                          <a:spcPct val="100000"/>
                        </a:lnSpc>
                        <a:spcBef>
                          <a:spcPts val="0"/>
                        </a:spcBef>
                        <a:spcAft>
                          <a:spcPts val="0"/>
                        </a:spcAft>
                        <a:buClr>
                          <a:srgbClr val="000000"/>
                        </a:buClr>
                        <a:buSzPts val="1400"/>
                        <a:buFont typeface="Arial"/>
                        <a:buNone/>
                      </a:pPr>
                      <a:r>
                        <a:t/>
                      </a:r>
                      <a:endParaRPr sz="1900" u="none" cap="none" strike="noStrike">
                        <a:latin typeface="Avenir"/>
                        <a:ea typeface="Avenir"/>
                        <a:cs typeface="Avenir"/>
                        <a:sym typeface="Avenir"/>
                      </a:endParaRPr>
                    </a:p>
                    <a:p>
                      <a:pPr indent="0" lvl="0" marL="0" marR="0" rtl="0" algn="l">
                        <a:lnSpc>
                          <a:spcPct val="100000"/>
                        </a:lnSpc>
                        <a:spcBef>
                          <a:spcPts val="0"/>
                        </a:spcBef>
                        <a:spcAft>
                          <a:spcPts val="0"/>
                        </a:spcAft>
                        <a:buClr>
                          <a:srgbClr val="000000"/>
                        </a:buClr>
                        <a:buSzPts val="1400"/>
                        <a:buFont typeface="Arial"/>
                        <a:buNone/>
                      </a:pPr>
                      <a:r>
                        <a:t/>
                      </a:r>
                      <a:endParaRPr sz="1900" u="none" cap="none" strike="noStrike">
                        <a:latin typeface="Avenir"/>
                        <a:ea typeface="Avenir"/>
                        <a:cs typeface="Avenir"/>
                        <a:sym typeface="Avenir"/>
                      </a:endParaRPr>
                    </a:p>
                    <a:p>
                      <a:pPr indent="0" lvl="0" marL="0" marR="0" rtl="0" algn="l">
                        <a:lnSpc>
                          <a:spcPct val="100000"/>
                        </a:lnSpc>
                        <a:spcBef>
                          <a:spcPts val="0"/>
                        </a:spcBef>
                        <a:spcAft>
                          <a:spcPts val="0"/>
                        </a:spcAft>
                        <a:buClr>
                          <a:srgbClr val="000000"/>
                        </a:buClr>
                        <a:buSzPts val="1400"/>
                        <a:buFont typeface="Arial"/>
                        <a:buNone/>
                      </a:pPr>
                      <a:r>
                        <a:rPr lang="en-US" sz="1900" u="none" cap="none" strike="noStrike">
                          <a:solidFill>
                            <a:srgbClr val="434343"/>
                          </a:solidFill>
                          <a:latin typeface="Avenir"/>
                          <a:ea typeface="Avenir"/>
                          <a:cs typeface="Avenir"/>
                          <a:sym typeface="Avenir"/>
                        </a:rPr>
                        <a:t>Peu                                             Beaucoup</a:t>
                      </a:r>
                      <a:endParaRPr sz="1900" u="none" cap="none" strike="noStrike">
                        <a:solidFill>
                          <a:srgbClr val="434343"/>
                        </a:solidFill>
                        <a:latin typeface="Avenir"/>
                        <a:ea typeface="Avenir"/>
                        <a:cs typeface="Avenir"/>
                        <a:sym typeface="Avenir"/>
                      </a:endParaRPr>
                    </a:p>
                    <a:p>
                      <a:pPr indent="0" lvl="0" marL="0" marR="0" rtl="0" algn="ctr">
                        <a:lnSpc>
                          <a:spcPct val="100000"/>
                        </a:lnSpc>
                        <a:spcBef>
                          <a:spcPts val="0"/>
                        </a:spcBef>
                        <a:spcAft>
                          <a:spcPts val="0"/>
                        </a:spcAft>
                        <a:buClr>
                          <a:srgbClr val="000000"/>
                        </a:buClr>
                        <a:buSzPts val="1400"/>
                        <a:buFont typeface="Arial"/>
                        <a:buNone/>
                      </a:pPr>
                      <a:r>
                        <a:rPr lang="en-US" sz="1900" u="none" cap="none" strike="noStrike">
                          <a:solidFill>
                            <a:srgbClr val="434343"/>
                          </a:solidFill>
                          <a:latin typeface="Avenir"/>
                          <a:ea typeface="Avenir"/>
                          <a:cs typeface="Avenir"/>
                          <a:sym typeface="Avenir"/>
                        </a:rPr>
                        <a:t>            </a:t>
                      </a:r>
                      <a:endParaRPr sz="1900" u="none" cap="none" strike="noStrike">
                        <a:solidFill>
                          <a:srgbClr val="434343"/>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1400"/>
                        <a:buFont typeface="Arial"/>
                        <a:buNone/>
                      </a:pPr>
                      <a:r>
                        <a:rPr lang="en-US" sz="1900" u="none" cap="none" strike="noStrike">
                          <a:solidFill>
                            <a:srgbClr val="434343"/>
                          </a:solidFill>
                          <a:latin typeface="Avenir"/>
                          <a:ea typeface="Avenir"/>
                          <a:cs typeface="Avenir"/>
                          <a:sym typeface="Avenir"/>
                        </a:rPr>
                        <a:t>                           Degré</a:t>
                      </a:r>
                      <a:endParaRPr sz="1900" u="none" cap="none" strike="noStrike">
                        <a:solidFill>
                          <a:srgbClr val="434343"/>
                        </a:solidFill>
                        <a:latin typeface="Avenir"/>
                        <a:ea typeface="Avenir"/>
                        <a:cs typeface="Avenir"/>
                        <a:sym typeface="Avenir"/>
                      </a:endParaRPr>
                    </a:p>
                  </a:txBody>
                  <a:tcPr marT="45725" marB="45725" marR="91450" marL="91450">
                    <a:solidFill>
                      <a:srgbClr val="F1D1C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900" u="none" cap="none" strike="noStrike">
                          <a:solidFill>
                            <a:schemeClr val="dk1"/>
                          </a:solidFill>
                          <a:latin typeface="Avenir"/>
                          <a:ea typeface="Avenir"/>
                          <a:cs typeface="Avenir"/>
                          <a:sym typeface="Avenir"/>
                        </a:rPr>
                        <a:t>L’homophobie (une aversion ou des préjugés à l’égard des personnes homosexuelles)?</a:t>
                      </a:r>
                      <a:endParaRPr b="1" sz="1900" u="none" cap="none" strike="noStrike">
                        <a:solidFill>
                          <a:schemeClr val="dk1"/>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1400"/>
                        <a:buFont typeface="Arial"/>
                        <a:buNone/>
                      </a:pPr>
                      <a:r>
                        <a:t/>
                      </a:r>
                      <a:endParaRPr sz="1900" u="none" cap="none" strike="noStrike">
                        <a:latin typeface="Avenir"/>
                        <a:ea typeface="Avenir"/>
                        <a:cs typeface="Avenir"/>
                        <a:sym typeface="Avenir"/>
                      </a:endParaRPr>
                    </a:p>
                    <a:p>
                      <a:pPr indent="0" lvl="0" marL="0" marR="0" rtl="0" algn="l">
                        <a:lnSpc>
                          <a:spcPct val="100000"/>
                        </a:lnSpc>
                        <a:spcBef>
                          <a:spcPts val="0"/>
                        </a:spcBef>
                        <a:spcAft>
                          <a:spcPts val="0"/>
                        </a:spcAft>
                        <a:buClr>
                          <a:srgbClr val="000000"/>
                        </a:buClr>
                        <a:buSzPts val="1400"/>
                        <a:buFont typeface="Arial"/>
                        <a:buNone/>
                      </a:pPr>
                      <a:r>
                        <a:rPr lang="en-US" sz="1900" u="none" cap="none" strike="noStrike">
                          <a:solidFill>
                            <a:srgbClr val="434343"/>
                          </a:solidFill>
                          <a:latin typeface="Avenir"/>
                          <a:ea typeface="Avenir"/>
                          <a:cs typeface="Avenir"/>
                          <a:sym typeface="Avenir"/>
                        </a:rPr>
                        <a:t>Peu                                              Beaucoup</a:t>
                      </a:r>
                      <a:endParaRPr sz="1900" u="none" cap="none" strike="noStrike">
                        <a:solidFill>
                          <a:srgbClr val="434343"/>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1400"/>
                        <a:buFont typeface="Arial"/>
                        <a:buNone/>
                      </a:pPr>
                      <a:r>
                        <a:rPr lang="en-US" sz="1900" u="none" cap="none" strike="noStrike">
                          <a:solidFill>
                            <a:srgbClr val="434343"/>
                          </a:solidFill>
                          <a:latin typeface="Avenir"/>
                          <a:ea typeface="Avenir"/>
                          <a:cs typeface="Avenir"/>
                          <a:sym typeface="Avenir"/>
                        </a:rPr>
                        <a:t>                    </a:t>
                      </a:r>
                      <a:endParaRPr sz="1900" u="none" cap="none" strike="noStrike">
                        <a:solidFill>
                          <a:srgbClr val="434343"/>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1400"/>
                        <a:buFont typeface="Arial"/>
                        <a:buNone/>
                      </a:pPr>
                      <a:r>
                        <a:rPr lang="en-US" sz="1900" u="none" cap="none" strike="noStrike">
                          <a:solidFill>
                            <a:srgbClr val="434343"/>
                          </a:solidFill>
                          <a:latin typeface="Avenir"/>
                          <a:ea typeface="Avenir"/>
                          <a:cs typeface="Avenir"/>
                          <a:sym typeface="Avenir"/>
                        </a:rPr>
                        <a:t>                            Degré</a:t>
                      </a:r>
                      <a:endParaRPr sz="1900" u="none" cap="none" strike="noStrike">
                        <a:solidFill>
                          <a:srgbClr val="434343"/>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1400"/>
                        <a:buFont typeface="Arial"/>
                        <a:buNone/>
                      </a:pPr>
                      <a:r>
                        <a:t/>
                      </a:r>
                      <a:endParaRPr sz="1900" u="none" cap="none" strike="noStrike">
                        <a:latin typeface="Avenir"/>
                        <a:ea typeface="Avenir"/>
                        <a:cs typeface="Avenir"/>
                        <a:sym typeface="Avenir"/>
                      </a:endParaRPr>
                    </a:p>
                  </a:txBody>
                  <a:tcPr marT="45725" marB="45725" marR="91450" marL="91450">
                    <a:solidFill>
                      <a:srgbClr val="F1D1C2"/>
                    </a:solidFill>
                  </a:tcPr>
                </a:tc>
              </a:tr>
              <a:tr h="2616275">
                <a:tc>
                  <a:txBody>
                    <a:bodyPr/>
                    <a:lstStyle/>
                    <a:p>
                      <a:pPr indent="0" lvl="0" marL="0" marR="0" rtl="0" algn="ctr">
                        <a:lnSpc>
                          <a:spcPct val="100000"/>
                        </a:lnSpc>
                        <a:spcBef>
                          <a:spcPts val="0"/>
                        </a:spcBef>
                        <a:spcAft>
                          <a:spcPts val="0"/>
                        </a:spcAft>
                        <a:buClr>
                          <a:srgbClr val="000000"/>
                        </a:buClr>
                        <a:buSzPts val="1400"/>
                        <a:buFont typeface="Arial"/>
                        <a:buNone/>
                      </a:pPr>
                      <a:r>
                        <a:rPr b="1" lang="en-US" sz="1900" u="none" cap="none" strike="noStrike">
                          <a:solidFill>
                            <a:schemeClr val="dk1"/>
                          </a:solidFill>
                          <a:latin typeface="Avenir"/>
                          <a:ea typeface="Avenir"/>
                          <a:cs typeface="Avenir"/>
                          <a:sym typeface="Avenir"/>
                        </a:rPr>
                        <a:t>La contrôle des émotions?</a:t>
                      </a:r>
                      <a:endParaRPr b="1" sz="1900" u="none" cap="none" strike="noStrike">
                        <a:solidFill>
                          <a:schemeClr val="dk1"/>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1400"/>
                        <a:buFont typeface="Arial"/>
                        <a:buNone/>
                      </a:pPr>
                      <a:r>
                        <a:t/>
                      </a:r>
                      <a:endParaRPr sz="1900" u="none" cap="none" strike="noStrike">
                        <a:latin typeface="Avenir"/>
                        <a:ea typeface="Avenir"/>
                        <a:cs typeface="Avenir"/>
                        <a:sym typeface="Avenir"/>
                      </a:endParaRPr>
                    </a:p>
                    <a:p>
                      <a:pPr indent="0" lvl="0" marL="0" marR="0" rtl="0" algn="l">
                        <a:lnSpc>
                          <a:spcPct val="100000"/>
                        </a:lnSpc>
                        <a:spcBef>
                          <a:spcPts val="0"/>
                        </a:spcBef>
                        <a:spcAft>
                          <a:spcPts val="0"/>
                        </a:spcAft>
                        <a:buClr>
                          <a:srgbClr val="000000"/>
                        </a:buClr>
                        <a:buSzPts val="1400"/>
                        <a:buFont typeface="Arial"/>
                        <a:buNone/>
                      </a:pPr>
                      <a:r>
                        <a:t/>
                      </a:r>
                      <a:endParaRPr sz="1900" u="none" cap="none" strike="noStrike">
                        <a:latin typeface="Avenir"/>
                        <a:ea typeface="Avenir"/>
                        <a:cs typeface="Avenir"/>
                        <a:sym typeface="Avenir"/>
                      </a:endParaRPr>
                    </a:p>
                    <a:p>
                      <a:pPr indent="0" lvl="0" marL="0" marR="0" rtl="0" algn="l">
                        <a:lnSpc>
                          <a:spcPct val="100000"/>
                        </a:lnSpc>
                        <a:spcBef>
                          <a:spcPts val="0"/>
                        </a:spcBef>
                        <a:spcAft>
                          <a:spcPts val="0"/>
                        </a:spcAft>
                        <a:buClr>
                          <a:srgbClr val="000000"/>
                        </a:buClr>
                        <a:buSzPts val="1400"/>
                        <a:buFont typeface="Arial"/>
                        <a:buNone/>
                      </a:pPr>
                      <a:r>
                        <a:t/>
                      </a:r>
                      <a:endParaRPr sz="1900" u="none" cap="none" strike="noStrike">
                        <a:latin typeface="Avenir"/>
                        <a:ea typeface="Avenir"/>
                        <a:cs typeface="Avenir"/>
                        <a:sym typeface="Avenir"/>
                      </a:endParaRPr>
                    </a:p>
                    <a:p>
                      <a:pPr indent="0" lvl="0" marL="0" marR="0" rtl="0" algn="l">
                        <a:lnSpc>
                          <a:spcPct val="100000"/>
                        </a:lnSpc>
                        <a:spcBef>
                          <a:spcPts val="0"/>
                        </a:spcBef>
                        <a:spcAft>
                          <a:spcPts val="0"/>
                        </a:spcAft>
                        <a:buClr>
                          <a:srgbClr val="000000"/>
                        </a:buClr>
                        <a:buSzPts val="1400"/>
                        <a:buFont typeface="Arial"/>
                        <a:buNone/>
                      </a:pPr>
                      <a:r>
                        <a:rPr lang="en-US" sz="1900" u="none" cap="none" strike="noStrike">
                          <a:solidFill>
                            <a:srgbClr val="434343"/>
                          </a:solidFill>
                          <a:latin typeface="Avenir"/>
                          <a:ea typeface="Avenir"/>
                          <a:cs typeface="Avenir"/>
                          <a:sym typeface="Avenir"/>
                        </a:rPr>
                        <a:t>Peu                                             Beaucoup</a:t>
                      </a:r>
                      <a:endParaRPr sz="1900" u="none" cap="none" strike="noStrike">
                        <a:solidFill>
                          <a:srgbClr val="434343"/>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1400"/>
                        <a:buFont typeface="Arial"/>
                        <a:buNone/>
                      </a:pPr>
                      <a:r>
                        <a:rPr lang="en-US" sz="1900" u="none" cap="none" strike="noStrike">
                          <a:solidFill>
                            <a:srgbClr val="434343"/>
                          </a:solidFill>
                          <a:latin typeface="Avenir"/>
                          <a:ea typeface="Avenir"/>
                          <a:cs typeface="Avenir"/>
                          <a:sym typeface="Avenir"/>
                        </a:rPr>
                        <a:t>                     </a:t>
                      </a:r>
                      <a:endParaRPr sz="1900" u="none" cap="none" strike="noStrike">
                        <a:solidFill>
                          <a:srgbClr val="434343"/>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1400"/>
                        <a:buFont typeface="Arial"/>
                        <a:buNone/>
                      </a:pPr>
                      <a:r>
                        <a:rPr lang="en-US" sz="1900" u="none" cap="none" strike="noStrike">
                          <a:solidFill>
                            <a:srgbClr val="434343"/>
                          </a:solidFill>
                          <a:latin typeface="Avenir"/>
                          <a:ea typeface="Avenir"/>
                          <a:cs typeface="Avenir"/>
                          <a:sym typeface="Avenir"/>
                        </a:rPr>
                        <a:t>                          Degré</a:t>
                      </a:r>
                      <a:endParaRPr sz="1900" u="none" cap="none" strike="noStrike">
                        <a:solidFill>
                          <a:srgbClr val="434343"/>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1400"/>
                        <a:buFont typeface="Arial"/>
                        <a:buNone/>
                      </a:pPr>
                      <a:r>
                        <a:t/>
                      </a:r>
                      <a:endParaRPr sz="1900" u="none" cap="none" strike="noStrike">
                        <a:latin typeface="Avenir"/>
                        <a:ea typeface="Avenir"/>
                        <a:cs typeface="Avenir"/>
                        <a:sym typeface="Avenir"/>
                      </a:endParaRPr>
                    </a:p>
                  </a:txBody>
                  <a:tcPr marT="45725" marB="45725" marR="91450" marL="91450">
                    <a:solidFill>
                      <a:srgbClr val="F1D1C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900" u="none" cap="none" strike="noStrike">
                          <a:solidFill>
                            <a:schemeClr val="dk1"/>
                          </a:solidFill>
                          <a:latin typeface="Avenir"/>
                          <a:ea typeface="Avenir"/>
                          <a:cs typeface="Avenir"/>
                          <a:sym typeface="Avenir"/>
                        </a:rPr>
                        <a:t>La violence à l’égard des filles, des femmes et des membres de la communauté </a:t>
                      </a:r>
                      <a:r>
                        <a:rPr b="1" i="0" lang="en-US" sz="1900" u="none" cap="none" strike="noStrike">
                          <a:solidFill>
                            <a:schemeClr val="dk1"/>
                          </a:solidFill>
                          <a:latin typeface="Avenir"/>
                          <a:ea typeface="Avenir"/>
                          <a:cs typeface="Avenir"/>
                          <a:sym typeface="Avenir"/>
                        </a:rPr>
                        <a:t>2SLGBTQ+</a:t>
                      </a:r>
                      <a:r>
                        <a:rPr b="1" lang="en-US" sz="1900" u="none" cap="none" strike="noStrike">
                          <a:solidFill>
                            <a:schemeClr val="dk1"/>
                          </a:solidFill>
                          <a:latin typeface="Avenir"/>
                          <a:ea typeface="Avenir"/>
                          <a:cs typeface="Avenir"/>
                          <a:sym typeface="Avenir"/>
                        </a:rPr>
                        <a:t>?</a:t>
                      </a:r>
                      <a:endParaRPr b="1" sz="1900" u="none" cap="none" strike="noStrike">
                        <a:solidFill>
                          <a:schemeClr val="dk1"/>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1400"/>
                        <a:buFont typeface="Arial"/>
                        <a:buNone/>
                      </a:pPr>
                      <a:r>
                        <a:t/>
                      </a:r>
                      <a:endParaRPr sz="1900" u="none" cap="none" strike="noStrike">
                        <a:latin typeface="Avenir"/>
                        <a:ea typeface="Avenir"/>
                        <a:cs typeface="Avenir"/>
                        <a:sym typeface="Avenir"/>
                      </a:endParaRPr>
                    </a:p>
                    <a:p>
                      <a:pPr indent="0" lvl="0" marL="0" marR="0" rtl="0" algn="l">
                        <a:lnSpc>
                          <a:spcPct val="100000"/>
                        </a:lnSpc>
                        <a:spcBef>
                          <a:spcPts val="0"/>
                        </a:spcBef>
                        <a:spcAft>
                          <a:spcPts val="0"/>
                        </a:spcAft>
                        <a:buClr>
                          <a:srgbClr val="000000"/>
                        </a:buClr>
                        <a:buSzPts val="1400"/>
                        <a:buFont typeface="Arial"/>
                        <a:buNone/>
                      </a:pPr>
                      <a:r>
                        <a:rPr lang="en-US" sz="1900" u="none" cap="none" strike="noStrike">
                          <a:solidFill>
                            <a:srgbClr val="434343"/>
                          </a:solidFill>
                          <a:latin typeface="Avenir"/>
                          <a:ea typeface="Avenir"/>
                          <a:cs typeface="Avenir"/>
                          <a:sym typeface="Avenir"/>
                        </a:rPr>
                        <a:t>Peu                                              Beaucoup</a:t>
                      </a:r>
                      <a:endParaRPr sz="1900" u="none" cap="none" strike="noStrike">
                        <a:solidFill>
                          <a:srgbClr val="434343"/>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1400"/>
                        <a:buFont typeface="Arial"/>
                        <a:buNone/>
                      </a:pPr>
                      <a:r>
                        <a:rPr lang="en-US" sz="1900" u="none" cap="none" strike="noStrike">
                          <a:solidFill>
                            <a:srgbClr val="434343"/>
                          </a:solidFill>
                          <a:latin typeface="Avenir"/>
                          <a:ea typeface="Avenir"/>
                          <a:cs typeface="Avenir"/>
                          <a:sym typeface="Avenir"/>
                        </a:rPr>
                        <a:t>                     </a:t>
                      </a:r>
                      <a:endParaRPr sz="1900" u="none" cap="none" strike="noStrike">
                        <a:solidFill>
                          <a:srgbClr val="434343"/>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1400"/>
                        <a:buFont typeface="Arial"/>
                        <a:buNone/>
                      </a:pPr>
                      <a:r>
                        <a:rPr lang="en-US" sz="1900" u="none" cap="none" strike="noStrike">
                          <a:solidFill>
                            <a:srgbClr val="434343"/>
                          </a:solidFill>
                          <a:latin typeface="Avenir"/>
                          <a:ea typeface="Avenir"/>
                          <a:cs typeface="Avenir"/>
                          <a:sym typeface="Avenir"/>
                        </a:rPr>
                        <a:t>                             Degré</a:t>
                      </a:r>
                      <a:endParaRPr sz="1900" u="none" cap="none" strike="noStrike">
                        <a:solidFill>
                          <a:srgbClr val="434343"/>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1400"/>
                        <a:buFont typeface="Arial"/>
                        <a:buNone/>
                      </a:pPr>
                      <a:r>
                        <a:t/>
                      </a:r>
                      <a:endParaRPr sz="1900" u="none" cap="none" strike="noStrike">
                        <a:latin typeface="Avenir"/>
                        <a:ea typeface="Avenir"/>
                        <a:cs typeface="Avenir"/>
                        <a:sym typeface="Avenir"/>
                      </a:endParaRPr>
                    </a:p>
                  </a:txBody>
                  <a:tcPr marT="45725" marB="45725" marR="91450" marL="91450">
                    <a:solidFill>
                      <a:srgbClr val="F1D1C2"/>
                    </a:solidFill>
                  </a:tcPr>
                </a:tc>
              </a:tr>
            </a:tbl>
          </a:graphicData>
        </a:graphic>
      </p:graphicFrame>
      <p:cxnSp>
        <p:nvCxnSpPr>
          <p:cNvPr id="199" name="Google Shape;199;p10"/>
          <p:cNvCxnSpPr/>
          <p:nvPr/>
        </p:nvCxnSpPr>
        <p:spPr>
          <a:xfrm>
            <a:off x="7835106" y="5143512"/>
            <a:ext cx="3917100" cy="600"/>
          </a:xfrm>
          <a:prstGeom prst="straightConnector1">
            <a:avLst/>
          </a:prstGeom>
          <a:noFill/>
          <a:ln cap="flat" cmpd="sng" w="28575">
            <a:solidFill>
              <a:srgbClr val="434343"/>
            </a:solidFill>
            <a:prstDash val="solid"/>
            <a:round/>
            <a:headEnd len="med" w="med" type="triangle"/>
            <a:tailEnd len="med" w="med" type="triangle"/>
          </a:ln>
        </p:spPr>
      </p:cxnSp>
      <p:cxnSp>
        <p:nvCxnSpPr>
          <p:cNvPr id="200" name="Google Shape;200;p10"/>
          <p:cNvCxnSpPr/>
          <p:nvPr/>
        </p:nvCxnSpPr>
        <p:spPr>
          <a:xfrm>
            <a:off x="7829881" y="7748337"/>
            <a:ext cx="3917100" cy="600"/>
          </a:xfrm>
          <a:prstGeom prst="straightConnector1">
            <a:avLst/>
          </a:prstGeom>
          <a:noFill/>
          <a:ln cap="flat" cmpd="sng" w="28575">
            <a:solidFill>
              <a:srgbClr val="434343"/>
            </a:solidFill>
            <a:prstDash val="solid"/>
            <a:round/>
            <a:headEnd len="med" w="med" type="triangle"/>
            <a:tailEnd len="med" w="med" type="triangle"/>
          </a:ln>
        </p:spPr>
      </p:cxnSp>
      <p:cxnSp>
        <p:nvCxnSpPr>
          <p:cNvPr id="201" name="Google Shape;201;p10"/>
          <p:cNvCxnSpPr/>
          <p:nvPr/>
        </p:nvCxnSpPr>
        <p:spPr>
          <a:xfrm>
            <a:off x="12549081" y="5143512"/>
            <a:ext cx="3917100" cy="600"/>
          </a:xfrm>
          <a:prstGeom prst="straightConnector1">
            <a:avLst/>
          </a:prstGeom>
          <a:noFill/>
          <a:ln cap="flat" cmpd="sng" w="28575">
            <a:solidFill>
              <a:srgbClr val="434343"/>
            </a:solidFill>
            <a:prstDash val="solid"/>
            <a:round/>
            <a:headEnd len="med" w="med" type="triangle"/>
            <a:tailEnd len="med" w="med" type="triangle"/>
          </a:ln>
        </p:spPr>
      </p:cxnSp>
      <p:cxnSp>
        <p:nvCxnSpPr>
          <p:cNvPr id="202" name="Google Shape;202;p10"/>
          <p:cNvCxnSpPr/>
          <p:nvPr/>
        </p:nvCxnSpPr>
        <p:spPr>
          <a:xfrm>
            <a:off x="12549081" y="7748337"/>
            <a:ext cx="3917100" cy="600"/>
          </a:xfrm>
          <a:prstGeom prst="straightConnector1">
            <a:avLst/>
          </a:prstGeom>
          <a:noFill/>
          <a:ln cap="flat" cmpd="sng" w="28575">
            <a:solidFill>
              <a:srgbClr val="434343"/>
            </a:solidFill>
            <a:prstDash val="solid"/>
            <a:round/>
            <a:headEnd len="med" w="med" type="triangle"/>
            <a:tailEnd len="med" w="med" type="triangl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grpSp>
        <p:nvGrpSpPr>
          <p:cNvPr id="207" name="Google Shape;207;p11"/>
          <p:cNvGrpSpPr/>
          <p:nvPr/>
        </p:nvGrpSpPr>
        <p:grpSpPr>
          <a:xfrm>
            <a:off x="0" y="-144661"/>
            <a:ext cx="5782235" cy="10431661"/>
            <a:chOff x="0" y="-38100"/>
            <a:chExt cx="1522893" cy="2747433"/>
          </a:xfrm>
        </p:grpSpPr>
        <p:sp>
          <p:nvSpPr>
            <p:cNvPr id="208" name="Google Shape;208;p11"/>
            <p:cNvSpPr/>
            <p:nvPr/>
          </p:nvSpPr>
          <p:spPr>
            <a:xfrm>
              <a:off x="0" y="0"/>
              <a:ext cx="1522893" cy="2709333"/>
            </a:xfrm>
            <a:custGeom>
              <a:rect b="b" l="l" r="r" t="t"/>
              <a:pathLst>
                <a:path extrusionOk="0" h="2709333" w="1522893">
                  <a:moveTo>
                    <a:pt x="0" y="0"/>
                  </a:moveTo>
                  <a:lnTo>
                    <a:pt x="1522893" y="0"/>
                  </a:lnTo>
                  <a:lnTo>
                    <a:pt x="1522893" y="2709333"/>
                  </a:lnTo>
                  <a:lnTo>
                    <a:pt x="0" y="2709333"/>
                  </a:lnTo>
                  <a:close/>
                </a:path>
              </a:pathLst>
            </a:custGeom>
            <a:solidFill>
              <a:srgbClr val="C8A18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9" name="Google Shape;209;p11"/>
            <p:cNvSpPr txBox="1"/>
            <p:nvPr/>
          </p:nvSpPr>
          <p:spPr>
            <a:xfrm>
              <a:off x="0" y="-38100"/>
              <a:ext cx="1522893"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10" name="Google Shape;210;p11"/>
          <p:cNvGrpSpPr/>
          <p:nvPr/>
        </p:nvGrpSpPr>
        <p:grpSpPr>
          <a:xfrm>
            <a:off x="5782235" y="-144661"/>
            <a:ext cx="12685059" cy="10431661"/>
            <a:chOff x="0" y="-38100"/>
            <a:chExt cx="3340921" cy="2747433"/>
          </a:xfrm>
        </p:grpSpPr>
        <p:sp>
          <p:nvSpPr>
            <p:cNvPr id="211" name="Google Shape;211;p11"/>
            <p:cNvSpPr/>
            <p:nvPr/>
          </p:nvSpPr>
          <p:spPr>
            <a:xfrm>
              <a:off x="0" y="0"/>
              <a:ext cx="3340921" cy="2709333"/>
            </a:xfrm>
            <a:custGeom>
              <a:rect b="b" l="l" r="r" t="t"/>
              <a:pathLst>
                <a:path extrusionOk="0" h="2709333" w="3340921">
                  <a:moveTo>
                    <a:pt x="0" y="0"/>
                  </a:moveTo>
                  <a:lnTo>
                    <a:pt x="3340921" y="0"/>
                  </a:lnTo>
                  <a:lnTo>
                    <a:pt x="3340921" y="2709333"/>
                  </a:lnTo>
                  <a:lnTo>
                    <a:pt x="0" y="2709333"/>
                  </a:lnTo>
                  <a:close/>
                </a:path>
              </a:pathLst>
            </a:custGeom>
            <a:solidFill>
              <a:srgbClr val="F0F0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2" name="Google Shape;212;p11"/>
            <p:cNvSpPr txBox="1"/>
            <p:nvPr/>
          </p:nvSpPr>
          <p:spPr>
            <a:xfrm>
              <a:off x="0" y="-38100"/>
              <a:ext cx="3340921"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13" name="Google Shape;213;p11"/>
          <p:cNvSpPr/>
          <p:nvPr/>
        </p:nvSpPr>
        <p:spPr>
          <a:xfrm>
            <a:off x="15822438" y="7821438"/>
            <a:ext cx="2465562" cy="2465562"/>
          </a:xfrm>
          <a:custGeom>
            <a:rect b="b" l="l" r="r" t="t"/>
            <a:pathLst>
              <a:path extrusionOk="0" h="2465562" w="2465562">
                <a:moveTo>
                  <a:pt x="0" y="0"/>
                </a:moveTo>
                <a:lnTo>
                  <a:pt x="2465562" y="0"/>
                </a:lnTo>
                <a:lnTo>
                  <a:pt x="2465562" y="2465562"/>
                </a:lnTo>
                <a:lnTo>
                  <a:pt x="0" y="246556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4" name="Google Shape;214;p11"/>
          <p:cNvSpPr txBox="1"/>
          <p:nvPr/>
        </p:nvSpPr>
        <p:spPr>
          <a:xfrm>
            <a:off x="697052" y="838200"/>
            <a:ext cx="4753500" cy="2844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5600"/>
              <a:buFont typeface="Arial"/>
              <a:buNone/>
            </a:pPr>
            <a:r>
              <a:rPr b="1" i="0" lang="en-US" sz="5600" u="none" cap="none" strike="noStrike">
                <a:solidFill>
                  <a:srgbClr val="1C1C1C"/>
                </a:solidFill>
                <a:latin typeface="Avenir"/>
                <a:ea typeface="Avenir"/>
                <a:cs typeface="Avenir"/>
                <a:sym typeface="Avenir"/>
              </a:rPr>
              <a:t>Catégorisons nos listes de traits</a:t>
            </a:r>
            <a:endParaRPr b="0" i="0" sz="5600" u="none" cap="none" strike="noStrike">
              <a:solidFill>
                <a:srgbClr val="000000"/>
              </a:solidFill>
              <a:latin typeface="Arial"/>
              <a:ea typeface="Arial"/>
              <a:cs typeface="Arial"/>
              <a:sym typeface="Arial"/>
            </a:endParaRPr>
          </a:p>
        </p:txBody>
      </p:sp>
      <p:sp>
        <p:nvSpPr>
          <p:cNvPr id="215" name="Google Shape;215;p11"/>
          <p:cNvSpPr txBox="1"/>
          <p:nvPr/>
        </p:nvSpPr>
        <p:spPr>
          <a:xfrm>
            <a:off x="697051" y="4195400"/>
            <a:ext cx="4753500" cy="3016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3500"/>
              <a:buFont typeface="Arial"/>
              <a:buNone/>
            </a:pPr>
            <a:r>
              <a:rPr b="0" i="0" lang="en-US" sz="3500" u="none" cap="none" strike="noStrike">
                <a:solidFill>
                  <a:srgbClr val="434343"/>
                </a:solidFill>
                <a:latin typeface="Avenir"/>
                <a:ea typeface="Avenir"/>
                <a:cs typeface="Avenir"/>
                <a:sym typeface="Avenir"/>
              </a:rPr>
              <a:t>Mets chacun des traits de la liste qui provient de ta réflexion sous l’en-tête que tu crois que le trait engendre :</a:t>
            </a:r>
            <a:endParaRPr b="0" i="0" sz="900" u="none" cap="none" strike="noStrike">
              <a:solidFill>
                <a:srgbClr val="434343"/>
              </a:solidFill>
              <a:latin typeface="Arial"/>
              <a:ea typeface="Arial"/>
              <a:cs typeface="Arial"/>
              <a:sym typeface="Arial"/>
            </a:endParaRPr>
          </a:p>
        </p:txBody>
      </p:sp>
      <p:graphicFrame>
        <p:nvGraphicFramePr>
          <p:cNvPr id="216" name="Google Shape;216;p11"/>
          <p:cNvGraphicFramePr/>
          <p:nvPr/>
        </p:nvGraphicFramePr>
        <p:xfrm>
          <a:off x="7188999" y="1310067"/>
          <a:ext cx="3000000" cy="3000000"/>
        </p:xfrm>
        <a:graphic>
          <a:graphicData uri="http://schemas.openxmlformats.org/drawingml/2006/table">
            <a:tbl>
              <a:tblPr bandRow="1" firstRow="1">
                <a:noFill/>
                <a:tableStyleId>{50334967-1BB5-431D-A31E-063C962DC6D8}</a:tableStyleId>
              </a:tblPr>
              <a:tblGrid>
                <a:gridCol w="4904500"/>
                <a:gridCol w="4967125"/>
              </a:tblGrid>
              <a:tr h="2650800">
                <a:tc>
                  <a:txBody>
                    <a:bodyPr/>
                    <a:lstStyle/>
                    <a:p>
                      <a:pPr indent="0" lvl="0" marL="0" marR="0" rtl="0" algn="l">
                        <a:lnSpc>
                          <a:spcPct val="100000"/>
                        </a:lnSpc>
                        <a:spcBef>
                          <a:spcPts val="0"/>
                        </a:spcBef>
                        <a:spcAft>
                          <a:spcPts val="0"/>
                        </a:spcAft>
                        <a:buClr>
                          <a:srgbClr val="000000"/>
                        </a:buClr>
                        <a:buSzPts val="2000"/>
                        <a:buFont typeface="Arial"/>
                        <a:buNone/>
                      </a:pPr>
                      <a:r>
                        <a:rPr b="1" lang="en-US" sz="2600" u="none" cap="none" strike="noStrike">
                          <a:solidFill>
                            <a:schemeClr val="dk1"/>
                          </a:solidFill>
                          <a:latin typeface="Avenir"/>
                          <a:ea typeface="Avenir"/>
                          <a:cs typeface="Avenir"/>
                          <a:sym typeface="Avenir"/>
                        </a:rPr>
                        <a:t>Chosification des femmes</a:t>
                      </a:r>
                      <a:endParaRPr b="1" sz="2000" u="none" cap="none" strike="noStrike">
                        <a:solidFill>
                          <a:schemeClr val="dk1"/>
                        </a:solidFill>
                        <a:latin typeface="Avenir"/>
                        <a:ea typeface="Avenir"/>
                        <a:cs typeface="Avenir"/>
                        <a:sym typeface="Avenir"/>
                      </a:endParaRPr>
                    </a:p>
                    <a:p>
                      <a:pPr indent="0" lvl="0" marL="0" marR="0" rtl="0" algn="ctr">
                        <a:lnSpc>
                          <a:spcPct val="100000"/>
                        </a:lnSpc>
                        <a:spcBef>
                          <a:spcPts val="0"/>
                        </a:spcBef>
                        <a:spcAft>
                          <a:spcPts val="0"/>
                        </a:spcAft>
                        <a:buClr>
                          <a:srgbClr val="000000"/>
                        </a:buClr>
                        <a:buSzPts val="2000"/>
                        <a:buFont typeface="Arial"/>
                        <a:buNone/>
                      </a:pPr>
                      <a:r>
                        <a:t/>
                      </a:r>
                      <a:endParaRPr b="1" sz="2600" u="none" cap="none" strike="noStrike">
                        <a:solidFill>
                          <a:schemeClr val="dk1"/>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2000"/>
                        <a:buFont typeface="Arial"/>
                        <a:buNone/>
                      </a:pPr>
                      <a:r>
                        <a:t/>
                      </a:r>
                      <a:endParaRPr b="1" sz="2600" u="none" cap="none" strike="noStrike">
                        <a:solidFill>
                          <a:schemeClr val="dk1"/>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2000"/>
                        <a:buFont typeface="Arial"/>
                        <a:buNone/>
                      </a:pPr>
                      <a:r>
                        <a:t/>
                      </a:r>
                      <a:endParaRPr b="1" sz="2600" u="none" cap="none" strike="noStrike">
                        <a:solidFill>
                          <a:schemeClr val="dk1"/>
                        </a:solidFill>
                        <a:latin typeface="Avenir"/>
                        <a:ea typeface="Avenir"/>
                        <a:cs typeface="Avenir"/>
                        <a:sym typeface="Avenir"/>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2000"/>
                        <a:buFont typeface="Arial"/>
                        <a:buNone/>
                      </a:pPr>
                      <a:r>
                        <a:rPr b="1" lang="en-US" sz="2600" u="none" cap="none" strike="noStrike">
                          <a:solidFill>
                            <a:schemeClr val="dk1"/>
                          </a:solidFill>
                          <a:latin typeface="Avenir"/>
                          <a:ea typeface="Avenir"/>
                          <a:cs typeface="Avenir"/>
                          <a:sym typeface="Avenir"/>
                        </a:rPr>
                        <a:t>Homophobie</a:t>
                      </a:r>
                      <a:endParaRPr b="1" sz="2000" u="none" cap="none" strike="noStrike">
                        <a:solidFill>
                          <a:schemeClr val="dk1"/>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2000"/>
                        <a:buFont typeface="Arial"/>
                        <a:buNone/>
                      </a:pPr>
                      <a:r>
                        <a:t/>
                      </a:r>
                      <a:endParaRPr b="1" sz="2600" u="none" cap="none" strike="noStrike">
                        <a:solidFill>
                          <a:schemeClr val="dk1"/>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2000"/>
                        <a:buFont typeface="Arial"/>
                        <a:buNone/>
                      </a:pPr>
                      <a:r>
                        <a:t/>
                      </a:r>
                      <a:endParaRPr b="1" sz="2600" u="none" cap="none" strike="noStrike">
                        <a:solidFill>
                          <a:schemeClr val="dk1"/>
                        </a:solidFill>
                        <a:latin typeface="Avenir"/>
                        <a:ea typeface="Avenir"/>
                        <a:cs typeface="Avenir"/>
                        <a:sym typeface="Avenir"/>
                      </a:endParaRPr>
                    </a:p>
                  </a:txBody>
                  <a:tcPr marT="45725" marB="45725" marR="91450" marL="91450"/>
                </a:tc>
              </a:tr>
              <a:tr h="2650800">
                <a:tc>
                  <a:txBody>
                    <a:bodyPr/>
                    <a:lstStyle/>
                    <a:p>
                      <a:pPr indent="0" lvl="0" marL="0" marR="0" rtl="0" algn="l">
                        <a:lnSpc>
                          <a:spcPct val="100000"/>
                        </a:lnSpc>
                        <a:spcBef>
                          <a:spcPts val="0"/>
                        </a:spcBef>
                        <a:spcAft>
                          <a:spcPts val="0"/>
                        </a:spcAft>
                        <a:buClr>
                          <a:srgbClr val="000000"/>
                        </a:buClr>
                        <a:buSzPts val="2000"/>
                        <a:buFont typeface="Arial"/>
                        <a:buNone/>
                      </a:pPr>
                      <a:r>
                        <a:rPr b="1" lang="en-US" sz="2600" u="none" cap="none" strike="noStrike">
                          <a:solidFill>
                            <a:schemeClr val="dk1"/>
                          </a:solidFill>
                          <a:latin typeface="Avenir"/>
                          <a:ea typeface="Avenir"/>
                          <a:cs typeface="Avenir"/>
                          <a:sym typeface="Avenir"/>
                        </a:rPr>
                        <a:t>Stoïcisme émotionnel</a:t>
                      </a:r>
                      <a:endParaRPr b="1" sz="2000" u="none" cap="none" strike="noStrike">
                        <a:solidFill>
                          <a:schemeClr val="dk1"/>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2000"/>
                        <a:buFont typeface="Arial"/>
                        <a:buNone/>
                      </a:pPr>
                      <a:r>
                        <a:t/>
                      </a:r>
                      <a:endParaRPr b="1" sz="2600" u="none" cap="none" strike="noStrike">
                        <a:solidFill>
                          <a:schemeClr val="dk1"/>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2000"/>
                        <a:buFont typeface="Arial"/>
                        <a:buNone/>
                      </a:pPr>
                      <a:r>
                        <a:t/>
                      </a:r>
                      <a:endParaRPr b="1" sz="2600" u="none" cap="none" strike="noStrike">
                        <a:solidFill>
                          <a:schemeClr val="dk1"/>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2000"/>
                        <a:buFont typeface="Arial"/>
                        <a:buNone/>
                      </a:pPr>
                      <a:r>
                        <a:t/>
                      </a:r>
                      <a:endParaRPr b="1" sz="2600" u="none" cap="none" strike="noStrike">
                        <a:solidFill>
                          <a:schemeClr val="dk1"/>
                        </a:solidFill>
                        <a:latin typeface="Avenir"/>
                        <a:ea typeface="Avenir"/>
                        <a:cs typeface="Avenir"/>
                        <a:sym typeface="Avenir"/>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2000"/>
                        <a:buFont typeface="Arial"/>
                        <a:buNone/>
                      </a:pPr>
                      <a:r>
                        <a:rPr b="1" lang="en-US" sz="2600" u="none" cap="none" strike="noStrike">
                          <a:solidFill>
                            <a:schemeClr val="dk1"/>
                          </a:solidFill>
                          <a:latin typeface="Avenir"/>
                          <a:ea typeface="Avenir"/>
                          <a:cs typeface="Avenir"/>
                          <a:sym typeface="Avenir"/>
                        </a:rPr>
                        <a:t>Encouragement à la violence</a:t>
                      </a:r>
                      <a:endParaRPr b="1" sz="2000" u="none" cap="none" strike="noStrike">
                        <a:solidFill>
                          <a:schemeClr val="dk1"/>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2000"/>
                        <a:buFont typeface="Arial"/>
                        <a:buNone/>
                      </a:pPr>
                      <a:r>
                        <a:t/>
                      </a:r>
                      <a:endParaRPr b="1" sz="2600" u="none" cap="none" strike="noStrike">
                        <a:solidFill>
                          <a:schemeClr val="dk1"/>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2000"/>
                        <a:buFont typeface="Arial"/>
                        <a:buNone/>
                      </a:pPr>
                      <a:r>
                        <a:t/>
                      </a:r>
                      <a:endParaRPr b="1" sz="2600" u="none" cap="none" strike="noStrike">
                        <a:solidFill>
                          <a:schemeClr val="dk1"/>
                        </a:solidFill>
                        <a:latin typeface="Avenir"/>
                        <a:ea typeface="Avenir"/>
                        <a:cs typeface="Avenir"/>
                        <a:sym typeface="Avenir"/>
                      </a:endParaRPr>
                    </a:p>
                  </a:txBody>
                  <a:tcPr marT="45725" marB="45725" marR="91450" marL="91450"/>
                </a:tc>
              </a:tr>
            </a:tbl>
          </a:graphicData>
        </a:graphic>
      </p:graphicFrame>
      <p:sp>
        <p:nvSpPr>
          <p:cNvPr id="217" name="Google Shape;217;p11"/>
          <p:cNvSpPr/>
          <p:nvPr/>
        </p:nvSpPr>
        <p:spPr>
          <a:xfrm>
            <a:off x="7189000" y="7006950"/>
            <a:ext cx="3494400" cy="1477500"/>
          </a:xfrm>
          <a:prstGeom prst="rect">
            <a:avLst/>
          </a:prstGeom>
          <a:solidFill>
            <a:srgbClr val="F1D1C2"/>
          </a:solid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400"/>
              <a:buFont typeface="Arial"/>
              <a:buNone/>
            </a:pPr>
            <a:r>
              <a:rPr b="0" i="0" lang="en-US" sz="2500" u="none" cap="none" strike="noStrike">
                <a:solidFill>
                  <a:srgbClr val="000000"/>
                </a:solidFill>
                <a:latin typeface="Avenir"/>
                <a:ea typeface="Avenir"/>
                <a:cs typeface="Avenir"/>
                <a:sym typeface="Avenir"/>
              </a:rPr>
              <a:t>Note : tous les termes n’iront pas forcément dans une catégorie. </a:t>
            </a:r>
            <a:endParaRPr b="0" i="0" sz="2500" u="none" cap="none" strike="noStrike">
              <a:solidFill>
                <a:srgbClr val="000000"/>
              </a:solidFill>
              <a:latin typeface="Avenir"/>
              <a:ea typeface="Avenir"/>
              <a:cs typeface="Avenir"/>
              <a:sym typeface="Aveni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grpSp>
        <p:nvGrpSpPr>
          <p:cNvPr id="222" name="Google Shape;222;p12"/>
          <p:cNvGrpSpPr/>
          <p:nvPr/>
        </p:nvGrpSpPr>
        <p:grpSpPr>
          <a:xfrm>
            <a:off x="0" y="-144661"/>
            <a:ext cx="634634" cy="10431661"/>
            <a:chOff x="0" y="-38100"/>
            <a:chExt cx="167146" cy="2747433"/>
          </a:xfrm>
        </p:grpSpPr>
        <p:sp>
          <p:nvSpPr>
            <p:cNvPr id="223" name="Google Shape;223;p12"/>
            <p:cNvSpPr/>
            <p:nvPr/>
          </p:nvSpPr>
          <p:spPr>
            <a:xfrm>
              <a:off x="0" y="0"/>
              <a:ext cx="167146" cy="2709333"/>
            </a:xfrm>
            <a:custGeom>
              <a:rect b="b" l="l" r="r" t="t"/>
              <a:pathLst>
                <a:path extrusionOk="0" h="2709333" w="167146">
                  <a:moveTo>
                    <a:pt x="0" y="0"/>
                  </a:moveTo>
                  <a:lnTo>
                    <a:pt x="167146" y="0"/>
                  </a:lnTo>
                  <a:lnTo>
                    <a:pt x="167146" y="2709333"/>
                  </a:lnTo>
                  <a:lnTo>
                    <a:pt x="0" y="2709333"/>
                  </a:lnTo>
                  <a:close/>
                </a:path>
              </a:pathLst>
            </a:custGeom>
            <a:solidFill>
              <a:srgbClr val="C8A18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4" name="Google Shape;224;p12"/>
            <p:cNvSpPr txBox="1"/>
            <p:nvPr/>
          </p:nvSpPr>
          <p:spPr>
            <a:xfrm>
              <a:off x="0" y="-38100"/>
              <a:ext cx="167146"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25" name="Google Shape;225;p12"/>
          <p:cNvGrpSpPr/>
          <p:nvPr/>
        </p:nvGrpSpPr>
        <p:grpSpPr>
          <a:xfrm>
            <a:off x="634634" y="-144661"/>
            <a:ext cx="17832660" cy="10431661"/>
            <a:chOff x="0" y="-38100"/>
            <a:chExt cx="4696668" cy="2747433"/>
          </a:xfrm>
        </p:grpSpPr>
        <p:sp>
          <p:nvSpPr>
            <p:cNvPr id="226" name="Google Shape;226;p12"/>
            <p:cNvSpPr/>
            <p:nvPr/>
          </p:nvSpPr>
          <p:spPr>
            <a:xfrm>
              <a:off x="0" y="0"/>
              <a:ext cx="4696668" cy="2709333"/>
            </a:xfrm>
            <a:custGeom>
              <a:rect b="b" l="l" r="r" t="t"/>
              <a:pathLst>
                <a:path extrusionOk="0" h="2709333" w="4696668">
                  <a:moveTo>
                    <a:pt x="0" y="0"/>
                  </a:moveTo>
                  <a:lnTo>
                    <a:pt x="4696668" y="0"/>
                  </a:lnTo>
                  <a:lnTo>
                    <a:pt x="4696668" y="2709333"/>
                  </a:lnTo>
                  <a:lnTo>
                    <a:pt x="0" y="2709333"/>
                  </a:lnTo>
                  <a:close/>
                </a:path>
              </a:pathLst>
            </a:custGeom>
            <a:solidFill>
              <a:srgbClr val="F0F0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7" name="Google Shape;227;p12"/>
            <p:cNvSpPr txBox="1"/>
            <p:nvPr/>
          </p:nvSpPr>
          <p:spPr>
            <a:xfrm>
              <a:off x="0" y="-38100"/>
              <a:ext cx="4696668"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28" name="Google Shape;228;p12"/>
          <p:cNvSpPr/>
          <p:nvPr/>
        </p:nvSpPr>
        <p:spPr>
          <a:xfrm>
            <a:off x="634634" y="-725735"/>
            <a:ext cx="4267696" cy="4267696"/>
          </a:xfrm>
          <a:custGeom>
            <a:rect b="b" l="l" r="r" t="t"/>
            <a:pathLst>
              <a:path extrusionOk="0" h="4267696" w="4267696">
                <a:moveTo>
                  <a:pt x="0" y="0"/>
                </a:moveTo>
                <a:lnTo>
                  <a:pt x="4267696" y="0"/>
                </a:lnTo>
                <a:lnTo>
                  <a:pt x="4267696" y="4267696"/>
                </a:lnTo>
                <a:lnTo>
                  <a:pt x="0" y="4267696"/>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9" name="Google Shape;229;p12"/>
          <p:cNvSpPr txBox="1"/>
          <p:nvPr/>
        </p:nvSpPr>
        <p:spPr>
          <a:xfrm>
            <a:off x="4469402" y="992423"/>
            <a:ext cx="9349200" cy="7695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Clr>
                <a:srgbClr val="000000"/>
              </a:buClr>
              <a:buSzPts val="1100"/>
              <a:buFont typeface="Arial"/>
              <a:buNone/>
            </a:pPr>
            <a:r>
              <a:rPr b="1" i="0" lang="en-US" sz="4999" u="none" cap="none" strike="noStrike">
                <a:solidFill>
                  <a:srgbClr val="1C1C1C"/>
                </a:solidFill>
                <a:latin typeface="Avenir"/>
                <a:ea typeface="Avenir"/>
                <a:cs typeface="Avenir"/>
                <a:sym typeface="Avenir"/>
              </a:rPr>
              <a:t>	Stimulons notre réflexion</a:t>
            </a:r>
            <a:endParaRPr b="1" i="0" sz="4999" u="none" cap="none" strike="noStrike">
              <a:solidFill>
                <a:srgbClr val="1C1C1C"/>
              </a:solidFill>
              <a:latin typeface="Avenir"/>
              <a:ea typeface="Avenir"/>
              <a:cs typeface="Avenir"/>
              <a:sym typeface="Avenir"/>
            </a:endParaRPr>
          </a:p>
        </p:txBody>
      </p:sp>
      <p:sp>
        <p:nvSpPr>
          <p:cNvPr id="230" name="Google Shape;230;p12"/>
          <p:cNvSpPr txBox="1"/>
          <p:nvPr/>
        </p:nvSpPr>
        <p:spPr>
          <a:xfrm>
            <a:off x="4599742" y="2053059"/>
            <a:ext cx="9088500" cy="615600"/>
          </a:xfrm>
          <a:prstGeom prst="rect">
            <a:avLst/>
          </a:prstGeom>
          <a:noFill/>
          <a:ln>
            <a:noFill/>
          </a:ln>
        </p:spPr>
        <p:txBody>
          <a:bodyPr anchorCtr="0" anchor="t" bIns="0" lIns="0" spcFirstLastPara="1" rIns="0" wrap="square" tIns="0">
            <a:spAutoFit/>
          </a:bodyPr>
          <a:lstStyle/>
          <a:p>
            <a:pPr indent="0" lvl="0" marL="0" marR="0" rtl="0" algn="ctr">
              <a:lnSpc>
                <a:spcPct val="160000"/>
              </a:lnSpc>
              <a:spcBef>
                <a:spcPts val="0"/>
              </a:spcBef>
              <a:spcAft>
                <a:spcPts val="0"/>
              </a:spcAft>
              <a:buClr>
                <a:srgbClr val="000000"/>
              </a:buClr>
              <a:buSzPts val="4000"/>
              <a:buFont typeface="Arial"/>
              <a:buNone/>
            </a:pPr>
            <a:r>
              <a:rPr b="0" i="0" lang="en-US" sz="4000" u="none" cap="none" strike="noStrike">
                <a:solidFill>
                  <a:srgbClr val="434343"/>
                </a:solidFill>
                <a:latin typeface="Avenir"/>
                <a:ea typeface="Avenir"/>
                <a:cs typeface="Avenir"/>
                <a:sym typeface="Avenir"/>
              </a:rPr>
              <a:t>Comment ces traits peuvent-ils :</a:t>
            </a:r>
            <a:endParaRPr b="0" i="0" sz="1400" u="none" cap="none" strike="noStrike">
              <a:solidFill>
                <a:srgbClr val="434343"/>
              </a:solidFill>
              <a:latin typeface="Arial"/>
              <a:ea typeface="Arial"/>
              <a:cs typeface="Arial"/>
              <a:sym typeface="Arial"/>
            </a:endParaRPr>
          </a:p>
        </p:txBody>
      </p:sp>
      <p:sp>
        <p:nvSpPr>
          <p:cNvPr id="231" name="Google Shape;231;p12"/>
          <p:cNvSpPr txBox="1"/>
          <p:nvPr/>
        </p:nvSpPr>
        <p:spPr>
          <a:xfrm>
            <a:off x="3061477" y="4082200"/>
            <a:ext cx="7705500" cy="3636600"/>
          </a:xfrm>
          <a:prstGeom prst="rect">
            <a:avLst/>
          </a:prstGeom>
          <a:noFill/>
          <a:ln>
            <a:noFill/>
          </a:ln>
        </p:spPr>
        <p:txBody>
          <a:bodyPr anchorCtr="0" anchor="t" bIns="0" lIns="0" spcFirstLastPara="1" rIns="0" wrap="square" tIns="0">
            <a:spAutoFit/>
          </a:bodyPr>
          <a:lstStyle/>
          <a:p>
            <a:pPr indent="-450850" lvl="0" marL="457200" marR="0" rtl="0" algn="l">
              <a:lnSpc>
                <a:spcPct val="115000"/>
              </a:lnSpc>
              <a:spcBef>
                <a:spcPts val="0"/>
              </a:spcBef>
              <a:spcAft>
                <a:spcPts val="0"/>
              </a:spcAft>
              <a:buClr>
                <a:srgbClr val="1C1C1C"/>
              </a:buClr>
              <a:buSzPts val="3500"/>
              <a:buFont typeface="Avenir"/>
              <a:buChar char="●"/>
            </a:pPr>
            <a:r>
              <a:rPr b="0" i="0" lang="en-US" sz="3500" u="none" cap="none" strike="noStrike">
                <a:solidFill>
                  <a:srgbClr val="1C1C1C"/>
                </a:solidFill>
                <a:latin typeface="Avenir"/>
                <a:ea typeface="Avenir"/>
                <a:cs typeface="Avenir"/>
                <a:sym typeface="Avenir"/>
              </a:rPr>
              <a:t>Avoir des répercussions négatives sur les comportements des hommes?</a:t>
            </a:r>
            <a:endParaRPr b="0" i="0" sz="3500" u="none" cap="none" strike="noStrike">
              <a:solidFill>
                <a:srgbClr val="1C1C1C"/>
              </a:solidFill>
              <a:latin typeface="Avenir"/>
              <a:ea typeface="Avenir"/>
              <a:cs typeface="Avenir"/>
              <a:sym typeface="Avenir"/>
            </a:endParaRPr>
          </a:p>
          <a:p>
            <a:pPr indent="0" lvl="0" marL="0" marR="0" rtl="0" algn="l">
              <a:lnSpc>
                <a:spcPct val="115000"/>
              </a:lnSpc>
              <a:spcBef>
                <a:spcPts val="0"/>
              </a:spcBef>
              <a:spcAft>
                <a:spcPts val="0"/>
              </a:spcAft>
              <a:buClr>
                <a:srgbClr val="000000"/>
              </a:buClr>
              <a:buSzPts val="3500"/>
              <a:buFont typeface="Arial"/>
              <a:buNone/>
            </a:pPr>
            <a:r>
              <a:t/>
            </a:r>
            <a:endParaRPr b="0" i="0" sz="3500" u="none" cap="none" strike="noStrike">
              <a:solidFill>
                <a:srgbClr val="1C1C1C"/>
              </a:solidFill>
              <a:latin typeface="Avenir"/>
              <a:ea typeface="Avenir"/>
              <a:cs typeface="Avenir"/>
              <a:sym typeface="Avenir"/>
            </a:endParaRPr>
          </a:p>
          <a:p>
            <a:pPr indent="-450850" lvl="0" marL="457200" marR="0" rtl="0" algn="l">
              <a:lnSpc>
                <a:spcPct val="115000"/>
              </a:lnSpc>
              <a:spcBef>
                <a:spcPts val="0"/>
              </a:spcBef>
              <a:spcAft>
                <a:spcPts val="0"/>
              </a:spcAft>
              <a:buClr>
                <a:srgbClr val="1C1C1C"/>
              </a:buClr>
              <a:buSzPts val="3500"/>
              <a:buFont typeface="Avenir"/>
              <a:buChar char="●"/>
            </a:pPr>
            <a:r>
              <a:rPr b="0" i="0" lang="en-US" sz="3500" u="none" cap="none" strike="noStrike">
                <a:solidFill>
                  <a:srgbClr val="1C1C1C"/>
                </a:solidFill>
                <a:latin typeface="Avenir"/>
                <a:ea typeface="Avenir"/>
                <a:cs typeface="Avenir"/>
                <a:sym typeface="Avenir"/>
              </a:rPr>
              <a:t>Avoir des incidences sur les femmes?</a:t>
            </a:r>
            <a:endParaRPr b="0" i="0" sz="3500" u="none" cap="none" strike="noStrike">
              <a:solidFill>
                <a:srgbClr val="1C1C1C"/>
              </a:solidFill>
              <a:latin typeface="Avenir"/>
              <a:ea typeface="Avenir"/>
              <a:cs typeface="Avenir"/>
              <a:sym typeface="Avenir"/>
            </a:endParaRPr>
          </a:p>
        </p:txBody>
      </p:sp>
      <p:pic>
        <p:nvPicPr>
          <p:cNvPr id="232" name="Google Shape;232;p12"/>
          <p:cNvPicPr preferRelativeResize="0"/>
          <p:nvPr/>
        </p:nvPicPr>
        <p:blipFill rotWithShape="1">
          <a:blip r:embed="rId4">
            <a:alphaModFix/>
          </a:blip>
          <a:srcRect b="0" l="0" r="0" t="0"/>
          <a:stretch/>
        </p:blipFill>
        <p:spPr>
          <a:xfrm>
            <a:off x="11824752" y="6551359"/>
            <a:ext cx="5236602" cy="2942302"/>
          </a:xfrm>
          <a:prstGeom prst="rect">
            <a:avLst/>
          </a:prstGeom>
          <a:noFill/>
          <a:ln>
            <a:noFill/>
          </a:ln>
        </p:spPr>
      </p:pic>
      <p:pic>
        <p:nvPicPr>
          <p:cNvPr id="233" name="Google Shape;233;p12"/>
          <p:cNvPicPr preferRelativeResize="0"/>
          <p:nvPr/>
        </p:nvPicPr>
        <p:blipFill rotWithShape="1">
          <a:blip r:embed="rId5">
            <a:alphaModFix/>
          </a:blip>
          <a:srcRect b="0" l="0" r="0" t="0"/>
          <a:stretch/>
        </p:blipFill>
        <p:spPr>
          <a:xfrm>
            <a:off x="13383462" y="1680020"/>
            <a:ext cx="3677881" cy="420328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grpSp>
        <p:nvGrpSpPr>
          <p:cNvPr id="238" name="Google Shape;238;p13"/>
          <p:cNvGrpSpPr/>
          <p:nvPr/>
        </p:nvGrpSpPr>
        <p:grpSpPr>
          <a:xfrm>
            <a:off x="-239425" y="-144661"/>
            <a:ext cx="18706719" cy="10431661"/>
            <a:chOff x="0" y="-38100"/>
            <a:chExt cx="4926873" cy="2747433"/>
          </a:xfrm>
        </p:grpSpPr>
        <p:sp>
          <p:nvSpPr>
            <p:cNvPr id="239" name="Google Shape;239;p13"/>
            <p:cNvSpPr/>
            <p:nvPr/>
          </p:nvSpPr>
          <p:spPr>
            <a:xfrm>
              <a:off x="0" y="0"/>
              <a:ext cx="4926873" cy="2709333"/>
            </a:xfrm>
            <a:custGeom>
              <a:rect b="b" l="l" r="r" t="t"/>
              <a:pathLst>
                <a:path extrusionOk="0" h="2709333" w="4926873">
                  <a:moveTo>
                    <a:pt x="0" y="0"/>
                  </a:moveTo>
                  <a:lnTo>
                    <a:pt x="4926873" y="0"/>
                  </a:lnTo>
                  <a:lnTo>
                    <a:pt x="4926873" y="2709333"/>
                  </a:lnTo>
                  <a:lnTo>
                    <a:pt x="0" y="2709333"/>
                  </a:lnTo>
                  <a:close/>
                </a:path>
              </a:pathLst>
            </a:custGeom>
            <a:solidFill>
              <a:srgbClr val="F0F0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0" name="Google Shape;240;p13"/>
            <p:cNvSpPr txBox="1"/>
            <p:nvPr/>
          </p:nvSpPr>
          <p:spPr>
            <a:xfrm>
              <a:off x="0" y="-38100"/>
              <a:ext cx="4926873"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41" name="Google Shape;241;p13"/>
          <p:cNvSpPr/>
          <p:nvPr/>
        </p:nvSpPr>
        <p:spPr>
          <a:xfrm>
            <a:off x="15822438" y="0"/>
            <a:ext cx="2465562" cy="2465562"/>
          </a:xfrm>
          <a:custGeom>
            <a:rect b="b" l="l" r="r" t="t"/>
            <a:pathLst>
              <a:path extrusionOk="0" h="2465562" w="2465562">
                <a:moveTo>
                  <a:pt x="0" y="0"/>
                </a:moveTo>
                <a:lnTo>
                  <a:pt x="2465562" y="0"/>
                </a:lnTo>
                <a:lnTo>
                  <a:pt x="2465562" y="2465562"/>
                </a:lnTo>
                <a:lnTo>
                  <a:pt x="0" y="246556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2" name="Google Shape;242;p13"/>
          <p:cNvSpPr/>
          <p:nvPr/>
        </p:nvSpPr>
        <p:spPr>
          <a:xfrm>
            <a:off x="-239425" y="9375126"/>
            <a:ext cx="19420015" cy="902349"/>
          </a:xfrm>
          <a:custGeom>
            <a:rect b="b" l="l" r="r" t="t"/>
            <a:pathLst>
              <a:path extrusionOk="0" h="902349" w="19420015">
                <a:moveTo>
                  <a:pt x="0" y="0"/>
                </a:moveTo>
                <a:lnTo>
                  <a:pt x="19420015" y="0"/>
                </a:lnTo>
                <a:lnTo>
                  <a:pt x="19420015" y="902349"/>
                </a:lnTo>
                <a:lnTo>
                  <a:pt x="0" y="902349"/>
                </a:lnTo>
                <a:lnTo>
                  <a:pt x="0" y="0"/>
                </a:lnTo>
                <a:close/>
              </a:path>
            </a:pathLst>
          </a:custGeom>
          <a:blipFill rotWithShape="1">
            <a:blip r:embed="rId4">
              <a:alphaModFix/>
            </a:blip>
            <a:stretch>
              <a:fillRect b="-270329"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3" name="Google Shape;243;p13"/>
          <p:cNvSpPr txBox="1"/>
          <p:nvPr/>
        </p:nvSpPr>
        <p:spPr>
          <a:xfrm>
            <a:off x="4876352" y="624998"/>
            <a:ext cx="9349200" cy="861900"/>
          </a:xfrm>
          <a:prstGeom prst="rect">
            <a:avLst/>
          </a:prstGeom>
          <a:noFill/>
          <a:ln>
            <a:noFill/>
          </a:ln>
        </p:spPr>
        <p:txBody>
          <a:bodyPr anchorCtr="0" anchor="t" bIns="0" lIns="0" spcFirstLastPara="1" rIns="0" wrap="square" tIns="0">
            <a:spAutoFit/>
          </a:bodyPr>
          <a:lstStyle/>
          <a:p>
            <a:pPr indent="0" lvl="0" marL="0" marR="0" rtl="0" algn="ctr">
              <a:lnSpc>
                <a:spcPct val="140008"/>
              </a:lnSpc>
              <a:spcBef>
                <a:spcPts val="0"/>
              </a:spcBef>
              <a:spcAft>
                <a:spcPts val="0"/>
              </a:spcAft>
              <a:buClr>
                <a:srgbClr val="000000"/>
              </a:buClr>
              <a:buSzPts val="5600"/>
              <a:buFont typeface="Arial"/>
              <a:buNone/>
            </a:pPr>
            <a:r>
              <a:rPr b="1" i="0" lang="en-US" sz="5600" u="none" cap="none" strike="noStrike">
                <a:solidFill>
                  <a:srgbClr val="1C1C1C"/>
                </a:solidFill>
                <a:latin typeface="Avenir"/>
                <a:ea typeface="Avenir"/>
                <a:cs typeface="Avenir"/>
                <a:sym typeface="Avenir"/>
              </a:rPr>
              <a:t>Stimulons notre réflexion</a:t>
            </a:r>
            <a:endParaRPr b="0" i="0" sz="5600" u="none" cap="none" strike="noStrike">
              <a:solidFill>
                <a:srgbClr val="000000"/>
              </a:solidFill>
              <a:latin typeface="Arial"/>
              <a:ea typeface="Arial"/>
              <a:cs typeface="Arial"/>
              <a:sym typeface="Arial"/>
            </a:endParaRPr>
          </a:p>
        </p:txBody>
      </p:sp>
      <p:sp>
        <p:nvSpPr>
          <p:cNvPr id="244" name="Google Shape;244;p13"/>
          <p:cNvSpPr txBox="1"/>
          <p:nvPr/>
        </p:nvSpPr>
        <p:spPr>
          <a:xfrm>
            <a:off x="2712904" y="2465550"/>
            <a:ext cx="12802200" cy="6114600"/>
          </a:xfrm>
          <a:prstGeom prst="rect">
            <a:avLst/>
          </a:prstGeom>
          <a:noFill/>
          <a:ln>
            <a:noFill/>
          </a:ln>
        </p:spPr>
        <p:txBody>
          <a:bodyPr anchorCtr="0" anchor="t" bIns="0" lIns="0" spcFirstLastPara="1" rIns="0" wrap="square" tIns="0">
            <a:spAutoFit/>
          </a:bodyPr>
          <a:lstStyle/>
          <a:p>
            <a:pPr indent="-450850" lvl="0" marL="457200" marR="0" rtl="0" algn="l">
              <a:lnSpc>
                <a:spcPct val="115000"/>
              </a:lnSpc>
              <a:spcBef>
                <a:spcPts val="0"/>
              </a:spcBef>
              <a:spcAft>
                <a:spcPts val="0"/>
              </a:spcAft>
              <a:buClr>
                <a:srgbClr val="434343"/>
              </a:buClr>
              <a:buSzPts val="3500"/>
              <a:buFont typeface="Avenir"/>
              <a:buChar char="●"/>
            </a:pPr>
            <a:r>
              <a:rPr b="0" i="0" lang="en-US" sz="3500" u="none" cap="none" strike="noStrike">
                <a:solidFill>
                  <a:srgbClr val="434343"/>
                </a:solidFill>
                <a:latin typeface="Avenir"/>
                <a:ea typeface="Avenir"/>
                <a:cs typeface="Avenir"/>
                <a:sym typeface="Avenir"/>
              </a:rPr>
              <a:t>Lesquels de ces caractéristiques sont susceptibles de causer du tort aux femmes, aux filles, aux hommes, aux garçons et aux personnes de tout le continuum des genres?</a:t>
            </a:r>
            <a:endParaRPr b="0" i="0" sz="3500" u="none" cap="none" strike="noStrike">
              <a:solidFill>
                <a:srgbClr val="434343"/>
              </a:solidFill>
              <a:latin typeface="Avenir"/>
              <a:ea typeface="Avenir"/>
              <a:cs typeface="Avenir"/>
              <a:sym typeface="Avenir"/>
            </a:endParaRPr>
          </a:p>
          <a:p>
            <a:pPr indent="0" lvl="0" marL="457200" marR="0" rtl="0" algn="l">
              <a:lnSpc>
                <a:spcPct val="115000"/>
              </a:lnSpc>
              <a:spcBef>
                <a:spcPts val="0"/>
              </a:spcBef>
              <a:spcAft>
                <a:spcPts val="0"/>
              </a:spcAft>
              <a:buClr>
                <a:srgbClr val="000000"/>
              </a:buClr>
              <a:buSzPts val="3500"/>
              <a:buFont typeface="Arial"/>
              <a:buNone/>
            </a:pPr>
            <a:r>
              <a:t/>
            </a:r>
            <a:endParaRPr b="0" i="0" sz="3500" u="none" cap="none" strike="noStrike">
              <a:solidFill>
                <a:srgbClr val="434343"/>
              </a:solidFill>
              <a:latin typeface="Avenir"/>
              <a:ea typeface="Avenir"/>
              <a:cs typeface="Avenir"/>
              <a:sym typeface="Avenir"/>
            </a:endParaRPr>
          </a:p>
          <a:p>
            <a:pPr indent="-450850" lvl="0" marL="457200" marR="0" rtl="0" algn="l">
              <a:lnSpc>
                <a:spcPct val="115000"/>
              </a:lnSpc>
              <a:spcBef>
                <a:spcPts val="0"/>
              </a:spcBef>
              <a:spcAft>
                <a:spcPts val="0"/>
              </a:spcAft>
              <a:buClr>
                <a:srgbClr val="434343"/>
              </a:buClr>
              <a:buSzPts val="3500"/>
              <a:buFont typeface="Avenir"/>
              <a:buChar char="●"/>
            </a:pPr>
            <a:r>
              <a:rPr b="0" i="0" lang="en-US" sz="3500" u="none" cap="none" strike="noStrike">
                <a:solidFill>
                  <a:srgbClr val="434343"/>
                </a:solidFill>
                <a:latin typeface="Avenir"/>
                <a:ea typeface="Avenir"/>
                <a:cs typeface="Avenir"/>
                <a:sym typeface="Avenir"/>
              </a:rPr>
              <a:t>Comment peuvent-ils faire du tort aux hommes de couleur?</a:t>
            </a:r>
            <a:endParaRPr b="0" i="0" sz="3500" u="none" cap="none" strike="noStrike">
              <a:solidFill>
                <a:srgbClr val="434343"/>
              </a:solidFill>
              <a:latin typeface="Avenir"/>
              <a:ea typeface="Avenir"/>
              <a:cs typeface="Avenir"/>
              <a:sym typeface="Avenir"/>
            </a:endParaRPr>
          </a:p>
          <a:p>
            <a:pPr indent="0" lvl="0" marL="457200" marR="0" rtl="0" algn="l">
              <a:lnSpc>
                <a:spcPct val="115000"/>
              </a:lnSpc>
              <a:spcBef>
                <a:spcPts val="0"/>
              </a:spcBef>
              <a:spcAft>
                <a:spcPts val="0"/>
              </a:spcAft>
              <a:buClr>
                <a:srgbClr val="000000"/>
              </a:buClr>
              <a:buSzPts val="3500"/>
              <a:buFont typeface="Arial"/>
              <a:buNone/>
            </a:pPr>
            <a:r>
              <a:t/>
            </a:r>
            <a:endParaRPr b="0" i="0" sz="3500" u="none" cap="none" strike="noStrike">
              <a:solidFill>
                <a:srgbClr val="434343"/>
              </a:solidFill>
              <a:latin typeface="Avenir"/>
              <a:ea typeface="Avenir"/>
              <a:cs typeface="Avenir"/>
              <a:sym typeface="Avenir"/>
            </a:endParaRPr>
          </a:p>
          <a:p>
            <a:pPr indent="-450850" lvl="0" marL="457200" marR="0" rtl="0" algn="l">
              <a:lnSpc>
                <a:spcPct val="115000"/>
              </a:lnSpc>
              <a:spcBef>
                <a:spcPts val="0"/>
              </a:spcBef>
              <a:spcAft>
                <a:spcPts val="0"/>
              </a:spcAft>
              <a:buClr>
                <a:srgbClr val="434343"/>
              </a:buClr>
              <a:buSzPts val="3500"/>
              <a:buFont typeface="Avenir"/>
              <a:buChar char="●"/>
            </a:pPr>
            <a:r>
              <a:rPr b="0" i="0" lang="en-US" sz="3500" u="none" cap="none" strike="noStrike">
                <a:solidFill>
                  <a:srgbClr val="434343"/>
                </a:solidFill>
                <a:latin typeface="Avenir"/>
                <a:ea typeface="Avenir"/>
                <a:cs typeface="Avenir"/>
                <a:sym typeface="Avenir"/>
              </a:rPr>
              <a:t>Comment peuvent-ils faire du tort aux hommes qui se qualifient de 2SLGBTQ+? </a:t>
            </a:r>
            <a:endParaRPr b="0" i="0" sz="3500" u="none" cap="none" strike="noStrike">
              <a:solidFill>
                <a:srgbClr val="434343"/>
              </a:solidFill>
              <a:latin typeface="Avenir"/>
              <a:ea typeface="Avenir"/>
              <a:cs typeface="Avenir"/>
              <a:sym typeface="Avenir"/>
            </a:endParaRPr>
          </a:p>
          <a:p>
            <a:pPr indent="0" lvl="0" marL="0" marR="0" rtl="0" algn="l">
              <a:lnSpc>
                <a:spcPct val="115000"/>
              </a:lnSpc>
              <a:spcBef>
                <a:spcPts val="0"/>
              </a:spcBef>
              <a:spcAft>
                <a:spcPts val="0"/>
              </a:spcAft>
              <a:buClr>
                <a:schemeClr val="dk1"/>
              </a:buClr>
              <a:buSzPts val="1100"/>
              <a:buFont typeface="Arial"/>
              <a:buNone/>
            </a:pPr>
            <a:r>
              <a:t/>
            </a:r>
            <a:endParaRPr b="0" i="0" sz="3500" u="none" cap="none" strike="noStrike">
              <a:solidFill>
                <a:srgbClr val="434343"/>
              </a:solidFill>
              <a:latin typeface="Avenir"/>
              <a:ea typeface="Avenir"/>
              <a:cs typeface="Avenir"/>
              <a:sym typeface="Avenir"/>
            </a:endParaRPr>
          </a:p>
          <a:p>
            <a:pPr indent="0" lvl="0" marL="0" marR="0" rtl="0" algn="l">
              <a:lnSpc>
                <a:spcPct val="115000"/>
              </a:lnSpc>
              <a:spcBef>
                <a:spcPts val="0"/>
              </a:spcBef>
              <a:spcAft>
                <a:spcPts val="0"/>
              </a:spcAft>
              <a:buClr>
                <a:srgbClr val="000000"/>
              </a:buClr>
              <a:buSzPts val="1100"/>
              <a:buFont typeface="Arial"/>
              <a:buNone/>
            </a:pPr>
            <a:r>
              <a:rPr b="0" i="0" lang="en-US" sz="3500" u="none" cap="none" strike="noStrike">
                <a:solidFill>
                  <a:srgbClr val="434343"/>
                </a:solidFill>
                <a:latin typeface="Avenir"/>
                <a:ea typeface="Avenir"/>
                <a:cs typeface="Avenir"/>
                <a:sym typeface="Avenir"/>
              </a:rPr>
              <a:t> Partage tes réflexions avec la classe. </a:t>
            </a:r>
            <a:endParaRPr b="0" i="0" sz="3500" u="none" cap="none" strike="noStrike">
              <a:solidFill>
                <a:srgbClr val="434343"/>
              </a:solidFill>
              <a:latin typeface="Avenir"/>
              <a:ea typeface="Avenir"/>
              <a:cs typeface="Avenir"/>
              <a:sym typeface="Aveni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8A18F"/>
        </a:solidFill>
      </p:bgPr>
    </p:bg>
    <p:spTree>
      <p:nvGrpSpPr>
        <p:cNvPr id="248" name="Shape 248"/>
        <p:cNvGrpSpPr/>
        <p:nvPr/>
      </p:nvGrpSpPr>
      <p:grpSpPr>
        <a:xfrm>
          <a:off x="0" y="0"/>
          <a:ext cx="0" cy="0"/>
          <a:chOff x="0" y="0"/>
          <a:chExt cx="0" cy="0"/>
        </a:xfrm>
      </p:grpSpPr>
      <p:sp>
        <p:nvSpPr>
          <p:cNvPr id="249" name="Google Shape;249;p14"/>
          <p:cNvSpPr/>
          <p:nvPr/>
        </p:nvSpPr>
        <p:spPr>
          <a:xfrm>
            <a:off x="-114300" y="-728836"/>
            <a:ext cx="4000764" cy="4000764"/>
          </a:xfrm>
          <a:custGeom>
            <a:rect b="b" l="l" r="r" t="t"/>
            <a:pathLst>
              <a:path extrusionOk="0" h="4000764" w="4000764">
                <a:moveTo>
                  <a:pt x="0" y="0"/>
                </a:moveTo>
                <a:lnTo>
                  <a:pt x="4000764" y="0"/>
                </a:lnTo>
                <a:lnTo>
                  <a:pt x="4000764" y="4000764"/>
                </a:lnTo>
                <a:lnTo>
                  <a:pt x="0" y="4000764"/>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0" name="Google Shape;250;p14"/>
          <p:cNvSpPr txBox="1"/>
          <p:nvPr/>
        </p:nvSpPr>
        <p:spPr>
          <a:xfrm>
            <a:off x="4494535" y="838200"/>
            <a:ext cx="9298800" cy="861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Clr>
                <a:srgbClr val="000000"/>
              </a:buClr>
              <a:buSzPts val="1100"/>
              <a:buFont typeface="Arial"/>
              <a:buNone/>
            </a:pPr>
            <a:r>
              <a:rPr b="1" i="0" lang="en-US" sz="5600" u="none" cap="none" strike="noStrike">
                <a:solidFill>
                  <a:srgbClr val="1C1C1C"/>
                </a:solidFill>
                <a:latin typeface="Avenir"/>
                <a:ea typeface="Avenir"/>
                <a:cs typeface="Avenir"/>
                <a:sym typeface="Avenir"/>
              </a:rPr>
              <a:t>Stimulons notre réflexion</a:t>
            </a:r>
            <a:endParaRPr b="1" i="0" sz="5600" u="none" cap="none" strike="noStrike">
              <a:solidFill>
                <a:srgbClr val="1C1C1C"/>
              </a:solidFill>
              <a:latin typeface="Avenir"/>
              <a:ea typeface="Avenir"/>
              <a:cs typeface="Avenir"/>
              <a:sym typeface="Avenir"/>
            </a:endParaRPr>
          </a:p>
        </p:txBody>
      </p:sp>
      <p:sp>
        <p:nvSpPr>
          <p:cNvPr id="251" name="Google Shape;251;p14"/>
          <p:cNvSpPr txBox="1"/>
          <p:nvPr/>
        </p:nvSpPr>
        <p:spPr>
          <a:xfrm>
            <a:off x="4874319" y="2072368"/>
            <a:ext cx="8539200" cy="615600"/>
          </a:xfrm>
          <a:prstGeom prst="rect">
            <a:avLst/>
          </a:prstGeom>
          <a:noFill/>
          <a:ln>
            <a:noFill/>
          </a:ln>
        </p:spPr>
        <p:txBody>
          <a:bodyPr anchorCtr="0" anchor="t" bIns="0" lIns="0" spcFirstLastPara="1" rIns="0" wrap="square" tIns="0">
            <a:spAutoFit/>
          </a:bodyPr>
          <a:lstStyle/>
          <a:p>
            <a:pPr indent="0" lvl="0" marL="0" marR="0" rtl="0" algn="ctr">
              <a:lnSpc>
                <a:spcPct val="160000"/>
              </a:lnSpc>
              <a:spcBef>
                <a:spcPts val="0"/>
              </a:spcBef>
              <a:spcAft>
                <a:spcPts val="0"/>
              </a:spcAft>
              <a:buClr>
                <a:srgbClr val="000000"/>
              </a:buClr>
              <a:buSzPts val="4000"/>
              <a:buFont typeface="Arial"/>
              <a:buNone/>
            </a:pPr>
            <a:r>
              <a:rPr b="0" i="0" lang="en-US" sz="4000" u="none" cap="none" strike="noStrike">
                <a:solidFill>
                  <a:srgbClr val="434343"/>
                </a:solidFill>
                <a:latin typeface="Avenir"/>
                <a:ea typeface="Avenir"/>
                <a:cs typeface="Avenir"/>
                <a:sym typeface="Avenir"/>
              </a:rPr>
              <a:t>Comment ces traits peuvent-ils :</a:t>
            </a:r>
            <a:endParaRPr b="0" i="0" sz="1400" u="none" cap="none" strike="noStrike">
              <a:solidFill>
                <a:srgbClr val="434343"/>
              </a:solidFill>
              <a:latin typeface="Arial"/>
              <a:ea typeface="Arial"/>
              <a:cs typeface="Arial"/>
              <a:sym typeface="Arial"/>
            </a:endParaRPr>
          </a:p>
        </p:txBody>
      </p:sp>
      <p:sp>
        <p:nvSpPr>
          <p:cNvPr id="252" name="Google Shape;252;p14"/>
          <p:cNvSpPr txBox="1"/>
          <p:nvPr/>
        </p:nvSpPr>
        <p:spPr>
          <a:xfrm>
            <a:off x="1361075" y="3718750"/>
            <a:ext cx="10290900" cy="4875600"/>
          </a:xfrm>
          <a:prstGeom prst="rect">
            <a:avLst/>
          </a:prstGeom>
          <a:noFill/>
          <a:ln>
            <a:noFill/>
          </a:ln>
        </p:spPr>
        <p:txBody>
          <a:bodyPr anchorCtr="0" anchor="t" bIns="0" lIns="0" spcFirstLastPara="1" rIns="0" wrap="square" tIns="0">
            <a:spAutoFit/>
          </a:bodyPr>
          <a:lstStyle/>
          <a:p>
            <a:pPr indent="-450850" lvl="0" marL="457200" marR="0" rtl="0" algn="l">
              <a:lnSpc>
                <a:spcPct val="115000"/>
              </a:lnSpc>
              <a:spcBef>
                <a:spcPts val="0"/>
              </a:spcBef>
              <a:spcAft>
                <a:spcPts val="0"/>
              </a:spcAft>
              <a:buClr>
                <a:srgbClr val="F0F0F0"/>
              </a:buClr>
              <a:buSzPts val="3500"/>
              <a:buFont typeface="Avenir"/>
              <a:buChar char="●"/>
            </a:pPr>
            <a:r>
              <a:rPr b="0" i="0" lang="en-US" sz="3500" u="none" cap="none" strike="noStrike">
                <a:solidFill>
                  <a:srgbClr val="F0F0F0"/>
                </a:solidFill>
                <a:latin typeface="Avenir"/>
                <a:ea typeface="Avenir"/>
                <a:cs typeface="Avenir"/>
                <a:sym typeface="Avenir"/>
              </a:rPr>
              <a:t>Faciliter la violence à l’égard des hommes queers, bis, gais et trans qui ne possèdent pas ces traits ou n’y adhèrent pas? </a:t>
            </a:r>
            <a:endParaRPr b="0" i="0" sz="3500" u="none" cap="none" strike="noStrike">
              <a:solidFill>
                <a:srgbClr val="F0F0F0"/>
              </a:solidFill>
              <a:latin typeface="Avenir"/>
              <a:ea typeface="Avenir"/>
              <a:cs typeface="Avenir"/>
              <a:sym typeface="Avenir"/>
            </a:endParaRPr>
          </a:p>
          <a:p>
            <a:pPr indent="0" lvl="0" marL="457200" marR="0" rtl="0" algn="l">
              <a:lnSpc>
                <a:spcPct val="115000"/>
              </a:lnSpc>
              <a:spcBef>
                <a:spcPts val="0"/>
              </a:spcBef>
              <a:spcAft>
                <a:spcPts val="0"/>
              </a:spcAft>
              <a:buClr>
                <a:srgbClr val="000000"/>
              </a:buClr>
              <a:buSzPts val="3500"/>
              <a:buFont typeface="Arial"/>
              <a:buNone/>
            </a:pPr>
            <a:r>
              <a:t/>
            </a:r>
            <a:endParaRPr b="0" i="0" sz="3500" u="none" cap="none" strike="noStrike">
              <a:solidFill>
                <a:srgbClr val="F0F0F0"/>
              </a:solidFill>
              <a:latin typeface="Avenir"/>
              <a:ea typeface="Avenir"/>
              <a:cs typeface="Avenir"/>
              <a:sym typeface="Avenir"/>
            </a:endParaRPr>
          </a:p>
          <a:p>
            <a:pPr indent="-450850" lvl="0" marL="457200" marR="0" rtl="0" algn="l">
              <a:lnSpc>
                <a:spcPct val="115000"/>
              </a:lnSpc>
              <a:spcBef>
                <a:spcPts val="0"/>
              </a:spcBef>
              <a:spcAft>
                <a:spcPts val="0"/>
              </a:spcAft>
              <a:buClr>
                <a:srgbClr val="F0F0F0"/>
              </a:buClr>
              <a:buSzPts val="3500"/>
              <a:buFont typeface="Avenir"/>
              <a:buChar char="●"/>
            </a:pPr>
            <a:r>
              <a:rPr b="0" i="0" lang="en-US" sz="3500" u="none" cap="none" strike="noStrike">
                <a:solidFill>
                  <a:srgbClr val="F0F0F0"/>
                </a:solidFill>
                <a:latin typeface="Avenir"/>
                <a:ea typeface="Avenir"/>
                <a:cs typeface="Avenir"/>
                <a:sym typeface="Avenir"/>
              </a:rPr>
              <a:t>Affecter la représentation de la masculinité dans les médias d’un groupe culturel à l’autre, générant ainsi des stéréotypes à la fois fautifs et néfastes? </a:t>
            </a:r>
            <a:endParaRPr b="0" i="0" sz="3500" u="none" cap="none" strike="noStrike">
              <a:solidFill>
                <a:srgbClr val="F0F0F0"/>
              </a:solidFill>
              <a:latin typeface="Avenir"/>
              <a:ea typeface="Avenir"/>
              <a:cs typeface="Avenir"/>
              <a:sym typeface="Avenir"/>
            </a:endParaRPr>
          </a:p>
        </p:txBody>
      </p:sp>
      <p:pic>
        <p:nvPicPr>
          <p:cNvPr id="253" name="Google Shape;253;p14"/>
          <p:cNvPicPr preferRelativeResize="0"/>
          <p:nvPr/>
        </p:nvPicPr>
        <p:blipFill rotWithShape="1">
          <a:blip r:embed="rId4">
            <a:alphaModFix/>
          </a:blip>
          <a:srcRect b="0" l="0" r="0" t="0"/>
          <a:stretch/>
        </p:blipFill>
        <p:spPr>
          <a:xfrm>
            <a:off x="12515923" y="3428999"/>
            <a:ext cx="4666574" cy="47713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15"/>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9" name="Google Shape;259;p15"/>
          <p:cNvSpPr/>
          <p:nvPr/>
        </p:nvSpPr>
        <p:spPr>
          <a:xfrm>
            <a:off x="12191495" y="3810"/>
            <a:ext cx="6096505" cy="4404164"/>
          </a:xfrm>
          <a:custGeom>
            <a:rect b="b" l="l" r="r" t="t"/>
            <a:pathLst>
              <a:path extrusionOk="0" h="4404164" w="6096505">
                <a:moveTo>
                  <a:pt x="0" y="0"/>
                </a:moveTo>
                <a:lnTo>
                  <a:pt x="6096505" y="0"/>
                </a:lnTo>
                <a:lnTo>
                  <a:pt x="6096505" y="4404164"/>
                </a:lnTo>
                <a:lnTo>
                  <a:pt x="0" y="4404164"/>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0" name="Google Shape;260;p15"/>
          <p:cNvSpPr/>
          <p:nvPr/>
        </p:nvSpPr>
        <p:spPr>
          <a:xfrm>
            <a:off x="15822438" y="7821438"/>
            <a:ext cx="2465562" cy="2465562"/>
          </a:xfrm>
          <a:custGeom>
            <a:rect b="b" l="l" r="r" t="t"/>
            <a:pathLst>
              <a:path extrusionOk="0" h="2465562" w="2465562">
                <a:moveTo>
                  <a:pt x="0" y="0"/>
                </a:moveTo>
                <a:lnTo>
                  <a:pt x="2465562" y="0"/>
                </a:lnTo>
                <a:lnTo>
                  <a:pt x="2465562" y="2465562"/>
                </a:lnTo>
                <a:lnTo>
                  <a:pt x="0" y="2465562"/>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1" name="Google Shape;261;p15"/>
          <p:cNvSpPr txBox="1"/>
          <p:nvPr/>
        </p:nvSpPr>
        <p:spPr>
          <a:xfrm>
            <a:off x="1028700" y="838200"/>
            <a:ext cx="9298800" cy="1886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b="1" i="0" lang="en-US" sz="5699" u="none" cap="none" strike="noStrike">
                <a:solidFill>
                  <a:srgbClr val="1C1C1C"/>
                </a:solidFill>
                <a:latin typeface="Avenir"/>
                <a:ea typeface="Avenir"/>
                <a:cs typeface="Avenir"/>
                <a:sym typeface="Avenir"/>
              </a:rPr>
              <a:t>Conséquences de la masculinité toxique…</a:t>
            </a:r>
            <a:endParaRPr b="1" i="0" sz="5699" u="none" cap="none" strike="noStrike">
              <a:solidFill>
                <a:srgbClr val="1C1C1C"/>
              </a:solidFill>
              <a:latin typeface="Avenir"/>
              <a:ea typeface="Avenir"/>
              <a:cs typeface="Avenir"/>
              <a:sym typeface="Avenir"/>
            </a:endParaRPr>
          </a:p>
        </p:txBody>
      </p:sp>
      <p:pic>
        <p:nvPicPr>
          <p:cNvPr id="262" name="Google Shape;262;p15">
            <a:hlinkClick r:id="rId6"/>
          </p:cNvPr>
          <p:cNvPicPr preferRelativeResize="0"/>
          <p:nvPr/>
        </p:nvPicPr>
        <p:blipFill rotWithShape="1">
          <a:blip r:embed="rId7">
            <a:alphaModFix/>
          </a:blip>
          <a:srcRect b="0" l="0" r="0" t="0"/>
          <a:stretch/>
        </p:blipFill>
        <p:spPr>
          <a:xfrm>
            <a:off x="1028702" y="3222300"/>
            <a:ext cx="11181901" cy="63809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grpSp>
        <p:nvGrpSpPr>
          <p:cNvPr id="267" name="Google Shape;267;p16"/>
          <p:cNvGrpSpPr/>
          <p:nvPr/>
        </p:nvGrpSpPr>
        <p:grpSpPr>
          <a:xfrm>
            <a:off x="-201706" y="2581730"/>
            <a:ext cx="18669000" cy="7906976"/>
            <a:chOff x="0" y="-38100"/>
            <a:chExt cx="4916938" cy="2082496"/>
          </a:xfrm>
        </p:grpSpPr>
        <p:sp>
          <p:nvSpPr>
            <p:cNvPr id="268" name="Google Shape;268;p16"/>
            <p:cNvSpPr/>
            <p:nvPr/>
          </p:nvSpPr>
          <p:spPr>
            <a:xfrm>
              <a:off x="0" y="0"/>
              <a:ext cx="4916938" cy="2044396"/>
            </a:xfrm>
            <a:custGeom>
              <a:rect b="b" l="l" r="r" t="t"/>
              <a:pathLst>
                <a:path extrusionOk="0" h="2044396" w="4916938">
                  <a:moveTo>
                    <a:pt x="0" y="0"/>
                  </a:moveTo>
                  <a:lnTo>
                    <a:pt x="4916938" y="0"/>
                  </a:lnTo>
                  <a:lnTo>
                    <a:pt x="4916938" y="2044396"/>
                  </a:lnTo>
                  <a:lnTo>
                    <a:pt x="0" y="2044396"/>
                  </a:lnTo>
                  <a:close/>
                </a:path>
              </a:pathLst>
            </a:custGeom>
            <a:solidFill>
              <a:srgbClr val="F0F0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9" name="Google Shape;269;p16"/>
            <p:cNvSpPr txBox="1"/>
            <p:nvPr/>
          </p:nvSpPr>
          <p:spPr>
            <a:xfrm>
              <a:off x="0" y="-38100"/>
              <a:ext cx="4916938" cy="208249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70" name="Google Shape;270;p16"/>
          <p:cNvGrpSpPr/>
          <p:nvPr/>
        </p:nvGrpSpPr>
        <p:grpSpPr>
          <a:xfrm>
            <a:off x="-201706" y="-279132"/>
            <a:ext cx="18669000" cy="3275585"/>
            <a:chOff x="0" y="-38100"/>
            <a:chExt cx="4916938" cy="862705"/>
          </a:xfrm>
        </p:grpSpPr>
        <p:sp>
          <p:nvSpPr>
            <p:cNvPr id="271" name="Google Shape;271;p16"/>
            <p:cNvSpPr/>
            <p:nvPr/>
          </p:nvSpPr>
          <p:spPr>
            <a:xfrm>
              <a:off x="0" y="0"/>
              <a:ext cx="4916938" cy="824605"/>
            </a:xfrm>
            <a:custGeom>
              <a:rect b="b" l="l" r="r" t="t"/>
              <a:pathLst>
                <a:path extrusionOk="0" h="824605" w="4916938">
                  <a:moveTo>
                    <a:pt x="0" y="0"/>
                  </a:moveTo>
                  <a:lnTo>
                    <a:pt x="4916938" y="0"/>
                  </a:lnTo>
                  <a:lnTo>
                    <a:pt x="4916938" y="824605"/>
                  </a:lnTo>
                  <a:lnTo>
                    <a:pt x="0" y="824605"/>
                  </a:lnTo>
                  <a:close/>
                </a:path>
              </a:pathLst>
            </a:custGeom>
            <a:solidFill>
              <a:srgbClr val="C8A18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2" name="Google Shape;272;p16"/>
            <p:cNvSpPr txBox="1"/>
            <p:nvPr/>
          </p:nvSpPr>
          <p:spPr>
            <a:xfrm>
              <a:off x="0" y="-38100"/>
              <a:ext cx="4916938" cy="86270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73" name="Google Shape;273;p16"/>
          <p:cNvSpPr/>
          <p:nvPr/>
        </p:nvSpPr>
        <p:spPr>
          <a:xfrm>
            <a:off x="15822438" y="7821438"/>
            <a:ext cx="2465562" cy="2465562"/>
          </a:xfrm>
          <a:custGeom>
            <a:rect b="b" l="l" r="r" t="t"/>
            <a:pathLst>
              <a:path extrusionOk="0" h="2465562" w="2465562">
                <a:moveTo>
                  <a:pt x="0" y="0"/>
                </a:moveTo>
                <a:lnTo>
                  <a:pt x="2465562" y="0"/>
                </a:lnTo>
                <a:lnTo>
                  <a:pt x="2465562" y="2465562"/>
                </a:lnTo>
                <a:lnTo>
                  <a:pt x="0" y="246556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4" name="Google Shape;274;p16"/>
          <p:cNvSpPr txBox="1"/>
          <p:nvPr/>
        </p:nvSpPr>
        <p:spPr>
          <a:xfrm>
            <a:off x="4494610" y="589678"/>
            <a:ext cx="9298800" cy="1853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Clr>
                <a:srgbClr val="000000"/>
              </a:buClr>
              <a:buSzPts val="1100"/>
              <a:buFont typeface="Arial"/>
              <a:buNone/>
            </a:pPr>
            <a:r>
              <a:rPr b="1" i="0" lang="en-US" sz="5600" u="none" cap="none" strike="noStrike">
                <a:solidFill>
                  <a:srgbClr val="1C1C1C"/>
                </a:solidFill>
                <a:latin typeface="Avenir"/>
                <a:ea typeface="Avenir"/>
                <a:cs typeface="Avenir"/>
                <a:sym typeface="Avenir"/>
              </a:rPr>
              <a:t>Et si on changeait notre vision…</a:t>
            </a:r>
            <a:endParaRPr b="1" i="0" sz="5600" u="none" cap="none" strike="noStrike">
              <a:solidFill>
                <a:srgbClr val="1C1C1C"/>
              </a:solidFill>
              <a:latin typeface="Avenir"/>
              <a:ea typeface="Avenir"/>
              <a:cs typeface="Avenir"/>
              <a:sym typeface="Avenir"/>
            </a:endParaRPr>
          </a:p>
        </p:txBody>
      </p:sp>
      <p:sp>
        <p:nvSpPr>
          <p:cNvPr id="275" name="Google Shape;275;p16"/>
          <p:cNvSpPr txBox="1"/>
          <p:nvPr/>
        </p:nvSpPr>
        <p:spPr>
          <a:xfrm>
            <a:off x="860247" y="4454294"/>
            <a:ext cx="8294700" cy="3124800"/>
          </a:xfrm>
          <a:prstGeom prst="rect">
            <a:avLst/>
          </a:prstGeom>
          <a:noFill/>
          <a:ln>
            <a:noFill/>
          </a:ln>
        </p:spPr>
        <p:txBody>
          <a:bodyPr anchorCtr="0" anchor="t" bIns="0" lIns="0" spcFirstLastPara="1" rIns="0" wrap="square" tIns="0">
            <a:spAutoFit/>
          </a:bodyPr>
          <a:lstStyle/>
          <a:p>
            <a:pPr indent="0" lvl="0" marL="0" marR="0" rtl="0" algn="r">
              <a:lnSpc>
                <a:spcPct val="160000"/>
              </a:lnSpc>
              <a:spcBef>
                <a:spcPts val="0"/>
              </a:spcBef>
              <a:spcAft>
                <a:spcPts val="0"/>
              </a:spcAft>
              <a:buClr>
                <a:srgbClr val="000000"/>
              </a:buClr>
              <a:buSzPts val="3500"/>
              <a:buFont typeface="Arial"/>
              <a:buNone/>
            </a:pPr>
            <a:r>
              <a:rPr b="0" i="0" lang="en-US" sz="3500" u="none" cap="none" strike="noStrike">
                <a:solidFill>
                  <a:srgbClr val="1C1C1C"/>
                </a:solidFill>
                <a:latin typeface="Avenir"/>
                <a:ea typeface="Avenir"/>
                <a:cs typeface="Avenir"/>
                <a:sym typeface="Avenir"/>
              </a:rPr>
              <a:t>Réfléchis à des traits « masculins » différents qui pourraient améliorer les relations, la santé mentale et le bien-être dans ta communauté. </a:t>
            </a:r>
            <a:endParaRPr b="0" i="0" sz="1400" u="none" cap="none" strike="noStrike">
              <a:solidFill>
                <a:srgbClr val="000000"/>
              </a:solidFill>
              <a:latin typeface="Arial"/>
              <a:ea typeface="Arial"/>
              <a:cs typeface="Arial"/>
              <a:sym typeface="Arial"/>
            </a:endParaRPr>
          </a:p>
        </p:txBody>
      </p:sp>
      <p:pic>
        <p:nvPicPr>
          <p:cNvPr id="276" name="Google Shape;276;p16"/>
          <p:cNvPicPr preferRelativeResize="0"/>
          <p:nvPr/>
        </p:nvPicPr>
        <p:blipFill rotWithShape="1">
          <a:blip r:embed="rId4">
            <a:alphaModFix/>
          </a:blip>
          <a:srcRect b="0" l="0" r="0" t="50482"/>
          <a:stretch/>
        </p:blipFill>
        <p:spPr>
          <a:xfrm>
            <a:off x="9982975" y="4016739"/>
            <a:ext cx="5839475" cy="39999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grpSp>
        <p:nvGrpSpPr>
          <p:cNvPr id="281" name="Google Shape;281;p17"/>
          <p:cNvGrpSpPr/>
          <p:nvPr/>
        </p:nvGrpSpPr>
        <p:grpSpPr>
          <a:xfrm>
            <a:off x="5782235" y="-144661"/>
            <a:ext cx="12685059" cy="10431661"/>
            <a:chOff x="0" y="-38100"/>
            <a:chExt cx="3340921" cy="2747433"/>
          </a:xfrm>
        </p:grpSpPr>
        <p:sp>
          <p:nvSpPr>
            <p:cNvPr id="282" name="Google Shape;282;p17"/>
            <p:cNvSpPr/>
            <p:nvPr/>
          </p:nvSpPr>
          <p:spPr>
            <a:xfrm>
              <a:off x="0" y="0"/>
              <a:ext cx="3340921" cy="2709333"/>
            </a:xfrm>
            <a:custGeom>
              <a:rect b="b" l="l" r="r" t="t"/>
              <a:pathLst>
                <a:path extrusionOk="0" h="2709333" w="3340921">
                  <a:moveTo>
                    <a:pt x="0" y="0"/>
                  </a:moveTo>
                  <a:lnTo>
                    <a:pt x="3340921" y="0"/>
                  </a:lnTo>
                  <a:lnTo>
                    <a:pt x="3340921" y="2709333"/>
                  </a:lnTo>
                  <a:lnTo>
                    <a:pt x="0" y="2709333"/>
                  </a:lnTo>
                  <a:close/>
                </a:path>
              </a:pathLst>
            </a:custGeom>
            <a:solidFill>
              <a:srgbClr val="F0F0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3" name="Google Shape;283;p17"/>
            <p:cNvSpPr txBox="1"/>
            <p:nvPr/>
          </p:nvSpPr>
          <p:spPr>
            <a:xfrm>
              <a:off x="0" y="-38100"/>
              <a:ext cx="3340921"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84" name="Google Shape;284;p17"/>
          <p:cNvGrpSpPr/>
          <p:nvPr/>
        </p:nvGrpSpPr>
        <p:grpSpPr>
          <a:xfrm>
            <a:off x="0" y="-144650"/>
            <a:ext cx="8896284" cy="10431728"/>
            <a:chOff x="0" y="-38100"/>
            <a:chExt cx="1522893" cy="2747433"/>
          </a:xfrm>
        </p:grpSpPr>
        <p:sp>
          <p:nvSpPr>
            <p:cNvPr id="285" name="Google Shape;285;p17"/>
            <p:cNvSpPr/>
            <p:nvPr/>
          </p:nvSpPr>
          <p:spPr>
            <a:xfrm>
              <a:off x="0" y="0"/>
              <a:ext cx="1522893" cy="2709333"/>
            </a:xfrm>
            <a:custGeom>
              <a:rect b="b" l="l" r="r" t="t"/>
              <a:pathLst>
                <a:path extrusionOk="0" h="2709333" w="1522893">
                  <a:moveTo>
                    <a:pt x="0" y="0"/>
                  </a:moveTo>
                  <a:lnTo>
                    <a:pt x="1522893" y="0"/>
                  </a:lnTo>
                  <a:lnTo>
                    <a:pt x="1522893" y="2709333"/>
                  </a:lnTo>
                  <a:lnTo>
                    <a:pt x="0" y="2709333"/>
                  </a:lnTo>
                  <a:close/>
                </a:path>
              </a:pathLst>
            </a:custGeom>
            <a:solidFill>
              <a:srgbClr val="C8A18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6" name="Google Shape;286;p17"/>
            <p:cNvSpPr txBox="1"/>
            <p:nvPr/>
          </p:nvSpPr>
          <p:spPr>
            <a:xfrm>
              <a:off x="0" y="-38100"/>
              <a:ext cx="1522893"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87" name="Google Shape;287;p17"/>
          <p:cNvSpPr/>
          <p:nvPr/>
        </p:nvSpPr>
        <p:spPr>
          <a:xfrm>
            <a:off x="15822438" y="7821438"/>
            <a:ext cx="2465562" cy="2465562"/>
          </a:xfrm>
          <a:custGeom>
            <a:rect b="b" l="l" r="r" t="t"/>
            <a:pathLst>
              <a:path extrusionOk="0" h="2465562" w="2465562">
                <a:moveTo>
                  <a:pt x="0" y="0"/>
                </a:moveTo>
                <a:lnTo>
                  <a:pt x="2465562" y="0"/>
                </a:lnTo>
                <a:lnTo>
                  <a:pt x="2465562" y="2465562"/>
                </a:lnTo>
                <a:lnTo>
                  <a:pt x="0" y="246556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8" name="Google Shape;288;p17"/>
          <p:cNvSpPr txBox="1"/>
          <p:nvPr/>
        </p:nvSpPr>
        <p:spPr>
          <a:xfrm>
            <a:off x="697052" y="838200"/>
            <a:ext cx="4753500" cy="861900"/>
          </a:xfrm>
          <a:prstGeom prst="rect">
            <a:avLst/>
          </a:prstGeom>
          <a:noFill/>
          <a:ln>
            <a:noFill/>
          </a:ln>
        </p:spPr>
        <p:txBody>
          <a:bodyPr anchorCtr="0" anchor="t" bIns="0" lIns="0" spcFirstLastPara="1" rIns="0" wrap="square" tIns="0">
            <a:spAutoFit/>
          </a:bodyPr>
          <a:lstStyle/>
          <a:p>
            <a:pPr indent="0" lvl="0" marL="0" marR="0" rtl="0" algn="l">
              <a:lnSpc>
                <a:spcPct val="140008"/>
              </a:lnSpc>
              <a:spcBef>
                <a:spcPts val="0"/>
              </a:spcBef>
              <a:spcAft>
                <a:spcPts val="0"/>
              </a:spcAft>
              <a:buClr>
                <a:srgbClr val="000000"/>
              </a:buClr>
              <a:buSzPts val="5600"/>
              <a:buFont typeface="Arial"/>
              <a:buNone/>
            </a:pPr>
            <a:r>
              <a:rPr b="1" i="0" lang="en-US" sz="5600" u="none" cap="none" strike="noStrike">
                <a:solidFill>
                  <a:srgbClr val="1C1C1C"/>
                </a:solidFill>
                <a:latin typeface="Avenir"/>
                <a:ea typeface="Avenir"/>
                <a:cs typeface="Avenir"/>
                <a:sym typeface="Avenir"/>
              </a:rPr>
              <a:t>Vérifie ta liste </a:t>
            </a:r>
            <a:endParaRPr b="0" i="0" sz="5600" u="none" cap="none" strike="noStrike">
              <a:solidFill>
                <a:srgbClr val="000000"/>
              </a:solidFill>
              <a:latin typeface="Arial"/>
              <a:ea typeface="Arial"/>
              <a:cs typeface="Arial"/>
              <a:sym typeface="Arial"/>
            </a:endParaRPr>
          </a:p>
        </p:txBody>
      </p:sp>
      <p:sp>
        <p:nvSpPr>
          <p:cNvPr id="289" name="Google Shape;289;p17"/>
          <p:cNvSpPr txBox="1"/>
          <p:nvPr/>
        </p:nvSpPr>
        <p:spPr>
          <a:xfrm>
            <a:off x="1649025" y="2632775"/>
            <a:ext cx="8382900" cy="6018300"/>
          </a:xfrm>
          <a:prstGeom prst="rect">
            <a:avLst/>
          </a:prstGeom>
          <a:noFill/>
          <a:ln>
            <a:noFill/>
          </a:ln>
        </p:spPr>
        <p:txBody>
          <a:bodyPr anchorCtr="0" anchor="t" bIns="0" lIns="0" spcFirstLastPara="1" rIns="0" wrap="square" tIns="0">
            <a:spAutoFit/>
          </a:bodyPr>
          <a:lstStyle/>
          <a:p>
            <a:pPr indent="-444500" lvl="0" marL="457200" marR="0" rtl="0" algn="l">
              <a:lnSpc>
                <a:spcPct val="150000"/>
              </a:lnSpc>
              <a:spcBef>
                <a:spcPts val="0"/>
              </a:spcBef>
              <a:spcAft>
                <a:spcPts val="0"/>
              </a:spcAft>
              <a:buClr>
                <a:srgbClr val="434343"/>
              </a:buClr>
              <a:buSzPts val="3400"/>
              <a:buFont typeface="Avenir"/>
              <a:buChar char="❏"/>
            </a:pPr>
            <a:r>
              <a:rPr b="0" i="0" lang="en-US" sz="3400" u="none" cap="none" strike="noStrike">
                <a:solidFill>
                  <a:srgbClr val="434343"/>
                </a:solidFill>
                <a:latin typeface="Avenir"/>
                <a:ea typeface="Avenir"/>
                <a:cs typeface="Avenir"/>
                <a:sym typeface="Avenir"/>
              </a:rPr>
              <a:t>Avoir de l’empathie</a:t>
            </a:r>
            <a:endParaRPr b="0" i="0" sz="3400" u="none" cap="none" strike="noStrike">
              <a:solidFill>
                <a:srgbClr val="434343"/>
              </a:solidFill>
              <a:latin typeface="Avenir"/>
              <a:ea typeface="Avenir"/>
              <a:cs typeface="Avenir"/>
              <a:sym typeface="Avenir"/>
            </a:endParaRPr>
          </a:p>
          <a:p>
            <a:pPr indent="-444500" lvl="0" marL="457200" marR="0" rtl="0" algn="l">
              <a:lnSpc>
                <a:spcPct val="150000"/>
              </a:lnSpc>
              <a:spcBef>
                <a:spcPts val="0"/>
              </a:spcBef>
              <a:spcAft>
                <a:spcPts val="0"/>
              </a:spcAft>
              <a:buClr>
                <a:srgbClr val="434343"/>
              </a:buClr>
              <a:buSzPts val="3400"/>
              <a:buFont typeface="Avenir"/>
              <a:buChar char="❏"/>
            </a:pPr>
            <a:r>
              <a:rPr b="0" i="0" lang="en-US" sz="3400" u="none" cap="none" strike="noStrike">
                <a:solidFill>
                  <a:srgbClr val="434343"/>
                </a:solidFill>
                <a:latin typeface="Avenir"/>
                <a:ea typeface="Avenir"/>
                <a:cs typeface="Avenir"/>
                <a:sym typeface="Avenir"/>
              </a:rPr>
              <a:t>Bien gérer les émotions</a:t>
            </a:r>
            <a:endParaRPr b="0" i="0" sz="3400" u="none" cap="none" strike="noStrike">
              <a:solidFill>
                <a:srgbClr val="434343"/>
              </a:solidFill>
              <a:latin typeface="Avenir"/>
              <a:ea typeface="Avenir"/>
              <a:cs typeface="Avenir"/>
              <a:sym typeface="Avenir"/>
            </a:endParaRPr>
          </a:p>
          <a:p>
            <a:pPr indent="-444500" lvl="0" marL="457200" marR="0" rtl="0" algn="l">
              <a:lnSpc>
                <a:spcPct val="150000"/>
              </a:lnSpc>
              <a:spcBef>
                <a:spcPts val="0"/>
              </a:spcBef>
              <a:spcAft>
                <a:spcPts val="0"/>
              </a:spcAft>
              <a:buClr>
                <a:srgbClr val="434343"/>
              </a:buClr>
              <a:buSzPts val="3400"/>
              <a:buFont typeface="Avenir"/>
              <a:buChar char="❏"/>
            </a:pPr>
            <a:r>
              <a:rPr b="0" i="0" lang="en-US" sz="3400" u="none" cap="none" strike="noStrike">
                <a:solidFill>
                  <a:srgbClr val="434343"/>
                </a:solidFill>
                <a:latin typeface="Avenir"/>
                <a:ea typeface="Avenir"/>
                <a:cs typeface="Avenir"/>
                <a:sym typeface="Avenir"/>
              </a:rPr>
              <a:t>Faire preuve de respect</a:t>
            </a:r>
            <a:endParaRPr b="0" i="0" sz="3400" u="none" cap="none" strike="noStrike">
              <a:solidFill>
                <a:srgbClr val="434343"/>
              </a:solidFill>
              <a:latin typeface="Avenir"/>
              <a:ea typeface="Avenir"/>
              <a:cs typeface="Avenir"/>
              <a:sym typeface="Avenir"/>
            </a:endParaRPr>
          </a:p>
          <a:p>
            <a:pPr indent="-444500" lvl="0" marL="457200" marR="0" rtl="0" algn="l">
              <a:lnSpc>
                <a:spcPct val="150000"/>
              </a:lnSpc>
              <a:spcBef>
                <a:spcPts val="0"/>
              </a:spcBef>
              <a:spcAft>
                <a:spcPts val="0"/>
              </a:spcAft>
              <a:buClr>
                <a:srgbClr val="434343"/>
              </a:buClr>
              <a:buSzPts val="3400"/>
              <a:buFont typeface="Avenir"/>
              <a:buChar char="❏"/>
            </a:pPr>
            <a:r>
              <a:rPr b="0" i="0" lang="en-US" sz="3400" u="none" cap="none" strike="noStrike">
                <a:solidFill>
                  <a:srgbClr val="434343"/>
                </a:solidFill>
                <a:latin typeface="Avenir"/>
                <a:ea typeface="Avenir"/>
                <a:cs typeface="Avenir"/>
                <a:sym typeface="Avenir"/>
              </a:rPr>
              <a:t>Accorder de l’importance au consentement</a:t>
            </a:r>
            <a:endParaRPr b="0" i="0" sz="3400" u="none" cap="none" strike="noStrike">
              <a:solidFill>
                <a:srgbClr val="434343"/>
              </a:solidFill>
              <a:latin typeface="Avenir"/>
              <a:ea typeface="Avenir"/>
              <a:cs typeface="Avenir"/>
              <a:sym typeface="Avenir"/>
            </a:endParaRPr>
          </a:p>
          <a:p>
            <a:pPr indent="-444500" lvl="0" marL="457200" marR="0" rtl="0" algn="l">
              <a:lnSpc>
                <a:spcPct val="150000"/>
              </a:lnSpc>
              <a:spcBef>
                <a:spcPts val="0"/>
              </a:spcBef>
              <a:spcAft>
                <a:spcPts val="0"/>
              </a:spcAft>
              <a:buClr>
                <a:srgbClr val="434343"/>
              </a:buClr>
              <a:buSzPts val="3400"/>
              <a:buFont typeface="Avenir"/>
              <a:buChar char="❏"/>
            </a:pPr>
            <a:r>
              <a:rPr b="0" i="0" lang="en-US" sz="3400" u="none" cap="none" strike="noStrike">
                <a:solidFill>
                  <a:srgbClr val="434343"/>
                </a:solidFill>
                <a:latin typeface="Avenir"/>
                <a:ea typeface="Avenir"/>
                <a:cs typeface="Avenir"/>
                <a:sym typeface="Avenir"/>
              </a:rPr>
              <a:t>Encourager les autres</a:t>
            </a:r>
            <a:endParaRPr b="0" i="0" sz="3400" u="none" cap="none" strike="noStrike">
              <a:solidFill>
                <a:srgbClr val="434343"/>
              </a:solidFill>
              <a:latin typeface="Avenir"/>
              <a:ea typeface="Avenir"/>
              <a:cs typeface="Avenir"/>
              <a:sym typeface="Avenir"/>
            </a:endParaRPr>
          </a:p>
          <a:p>
            <a:pPr indent="-444500" lvl="0" marL="457200" marR="0" rtl="0" algn="l">
              <a:lnSpc>
                <a:spcPct val="150000"/>
              </a:lnSpc>
              <a:spcBef>
                <a:spcPts val="0"/>
              </a:spcBef>
              <a:spcAft>
                <a:spcPts val="0"/>
              </a:spcAft>
              <a:buClr>
                <a:srgbClr val="434343"/>
              </a:buClr>
              <a:buSzPts val="3400"/>
              <a:buFont typeface="Avenir"/>
              <a:buChar char="❏"/>
            </a:pPr>
            <a:r>
              <a:rPr b="0" i="0" lang="en-US" sz="3400" u="none" cap="none" strike="noStrike">
                <a:solidFill>
                  <a:srgbClr val="434343"/>
                </a:solidFill>
                <a:latin typeface="Avenir"/>
                <a:ea typeface="Avenir"/>
                <a:cs typeface="Avenir"/>
                <a:sym typeface="Avenir"/>
              </a:rPr>
              <a:t>Respecter le « non » des autres</a:t>
            </a:r>
            <a:endParaRPr b="0" i="0" sz="3400" u="none" cap="none" strike="noStrike">
              <a:solidFill>
                <a:srgbClr val="434343"/>
              </a:solidFill>
              <a:latin typeface="Avenir"/>
              <a:ea typeface="Avenir"/>
              <a:cs typeface="Avenir"/>
              <a:sym typeface="Avenir"/>
            </a:endParaRPr>
          </a:p>
          <a:p>
            <a:pPr indent="-444500" lvl="0" marL="457200" marR="0" rtl="0" algn="l">
              <a:lnSpc>
                <a:spcPct val="150000"/>
              </a:lnSpc>
              <a:spcBef>
                <a:spcPts val="0"/>
              </a:spcBef>
              <a:spcAft>
                <a:spcPts val="0"/>
              </a:spcAft>
              <a:buClr>
                <a:srgbClr val="434343"/>
              </a:buClr>
              <a:buSzPts val="3400"/>
              <a:buFont typeface="Avenir"/>
              <a:buChar char="❏"/>
            </a:pPr>
            <a:r>
              <a:rPr b="0" i="0" lang="en-US" sz="3400" u="none" cap="none" strike="noStrike">
                <a:solidFill>
                  <a:srgbClr val="434343"/>
                </a:solidFill>
                <a:latin typeface="Avenir"/>
                <a:ea typeface="Avenir"/>
                <a:cs typeface="Avenir"/>
                <a:sym typeface="Avenir"/>
              </a:rPr>
              <a:t>Respecter la diversité</a:t>
            </a:r>
            <a:endParaRPr b="0" i="0" sz="3400" u="none" cap="none" strike="noStrike">
              <a:solidFill>
                <a:srgbClr val="434343"/>
              </a:solidFill>
              <a:latin typeface="Avenir"/>
              <a:ea typeface="Avenir"/>
              <a:cs typeface="Avenir"/>
              <a:sym typeface="Avenir"/>
            </a:endParaRPr>
          </a:p>
        </p:txBody>
      </p:sp>
      <p:sp>
        <p:nvSpPr>
          <p:cNvPr id="290" name="Google Shape;290;p17"/>
          <p:cNvSpPr txBox="1"/>
          <p:nvPr/>
        </p:nvSpPr>
        <p:spPr>
          <a:xfrm>
            <a:off x="11206621" y="2632775"/>
            <a:ext cx="5760300" cy="4256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0" i="0" lang="en-US" sz="3500" u="none" cap="none" strike="noStrike">
                <a:solidFill>
                  <a:schemeClr val="dk1"/>
                </a:solidFill>
                <a:latin typeface="Avenir"/>
                <a:ea typeface="Avenir"/>
                <a:cs typeface="Avenir"/>
                <a:sym typeface="Avenir"/>
              </a:rPr>
              <a:t>Ta liste comprend-elle ces traits? </a:t>
            </a:r>
            <a:endParaRPr b="0" i="0" sz="3500" u="none" cap="none" strike="noStrike">
              <a:solidFill>
                <a:schemeClr val="dk1"/>
              </a:solidFill>
              <a:latin typeface="Avenir"/>
              <a:ea typeface="Avenir"/>
              <a:cs typeface="Avenir"/>
              <a:sym typeface="Avenir"/>
            </a:endParaRPr>
          </a:p>
          <a:p>
            <a:pPr indent="0" lvl="0" marL="0" marR="0" rtl="0" algn="l">
              <a:lnSpc>
                <a:spcPct val="115000"/>
              </a:lnSpc>
              <a:spcBef>
                <a:spcPts val="0"/>
              </a:spcBef>
              <a:spcAft>
                <a:spcPts val="0"/>
              </a:spcAft>
              <a:buClr>
                <a:schemeClr val="dk1"/>
              </a:buClr>
              <a:buSzPts val="1100"/>
              <a:buFont typeface="Arial"/>
              <a:buNone/>
            </a:pPr>
            <a:r>
              <a:t/>
            </a:r>
            <a:endParaRPr b="0" i="0" sz="3500" u="none" cap="none" strike="noStrike">
              <a:solidFill>
                <a:schemeClr val="dk1"/>
              </a:solidFill>
              <a:latin typeface="Avenir"/>
              <a:ea typeface="Avenir"/>
              <a:cs typeface="Avenir"/>
              <a:sym typeface="Avenir"/>
            </a:endParaRPr>
          </a:p>
          <a:p>
            <a:pPr indent="0" lvl="0" marL="0" marR="0" rtl="0" algn="l">
              <a:lnSpc>
                <a:spcPct val="115000"/>
              </a:lnSpc>
              <a:spcBef>
                <a:spcPts val="0"/>
              </a:spcBef>
              <a:spcAft>
                <a:spcPts val="0"/>
              </a:spcAft>
              <a:buClr>
                <a:schemeClr val="dk1"/>
              </a:buClr>
              <a:buSzPts val="1100"/>
              <a:buFont typeface="Arial"/>
              <a:buNone/>
            </a:pPr>
            <a:r>
              <a:rPr b="0" i="0" lang="en-US" sz="3500" u="none" cap="none" strike="noStrike">
                <a:solidFill>
                  <a:schemeClr val="dk1"/>
                </a:solidFill>
                <a:latin typeface="Avenir"/>
                <a:ea typeface="Avenir"/>
                <a:cs typeface="Avenir"/>
                <a:sym typeface="Avenir"/>
              </a:rPr>
              <a:t>As-tu trouvé des traits qui ne sont pas sur cette liste?</a:t>
            </a:r>
            <a:endParaRPr b="0" i="0" sz="3500" u="none" cap="none" strike="noStrike">
              <a:solidFill>
                <a:schemeClr val="dk1"/>
              </a:solidFill>
              <a:latin typeface="Avenir"/>
              <a:ea typeface="Avenir"/>
              <a:cs typeface="Avenir"/>
              <a:sym typeface="Avenir"/>
            </a:endParaRPr>
          </a:p>
          <a:p>
            <a:pPr indent="0" lvl="0" marL="0" marR="0" rtl="0" algn="l">
              <a:lnSpc>
                <a:spcPct val="115000"/>
              </a:lnSpc>
              <a:spcBef>
                <a:spcPts val="0"/>
              </a:spcBef>
              <a:spcAft>
                <a:spcPts val="0"/>
              </a:spcAft>
              <a:buClr>
                <a:schemeClr val="dk1"/>
              </a:buClr>
              <a:buSzPts val="1100"/>
              <a:buFont typeface="Arial"/>
              <a:buNone/>
            </a:pPr>
            <a:r>
              <a:t/>
            </a:r>
            <a:endParaRPr b="0" i="0" sz="3500" u="none" cap="none" strike="noStrike">
              <a:solidFill>
                <a:schemeClr val="dk1"/>
              </a:solidFill>
              <a:latin typeface="Avenir"/>
              <a:ea typeface="Avenir"/>
              <a:cs typeface="Avenir"/>
              <a:sym typeface="Avenir"/>
            </a:endParaRPr>
          </a:p>
          <a:p>
            <a:pPr indent="0" lvl="0" marL="0" marR="0" rtl="0" algn="l">
              <a:lnSpc>
                <a:spcPct val="115000"/>
              </a:lnSpc>
              <a:spcBef>
                <a:spcPts val="0"/>
              </a:spcBef>
              <a:spcAft>
                <a:spcPts val="0"/>
              </a:spcAft>
              <a:buClr>
                <a:srgbClr val="000000"/>
              </a:buClr>
              <a:buSzPts val="1100"/>
              <a:buFont typeface="Arial"/>
              <a:buNone/>
            </a:pPr>
            <a:r>
              <a:rPr b="0" i="0" lang="en-US" sz="3500" u="none" cap="none" strike="noStrike">
                <a:solidFill>
                  <a:schemeClr val="dk1"/>
                </a:solidFill>
                <a:latin typeface="Avenir"/>
                <a:ea typeface="Avenir"/>
                <a:cs typeface="Avenir"/>
                <a:sym typeface="Avenir"/>
              </a:rPr>
              <a:t>Partage-les avec la classe.</a:t>
            </a:r>
            <a:endParaRPr b="0" i="0" sz="3500" u="none" cap="none" strike="noStrike">
              <a:solidFill>
                <a:schemeClr val="dk1"/>
              </a:solidFill>
              <a:latin typeface="Avenir"/>
              <a:ea typeface="Avenir"/>
              <a:cs typeface="Avenir"/>
              <a:sym typeface="Aveni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grpSp>
        <p:nvGrpSpPr>
          <p:cNvPr id="295" name="Google Shape;295;p18"/>
          <p:cNvGrpSpPr/>
          <p:nvPr/>
        </p:nvGrpSpPr>
        <p:grpSpPr>
          <a:xfrm>
            <a:off x="0" y="-144661"/>
            <a:ext cx="634634" cy="10431661"/>
            <a:chOff x="0" y="-38100"/>
            <a:chExt cx="167146" cy="2747433"/>
          </a:xfrm>
        </p:grpSpPr>
        <p:sp>
          <p:nvSpPr>
            <p:cNvPr id="296" name="Google Shape;296;p18"/>
            <p:cNvSpPr/>
            <p:nvPr/>
          </p:nvSpPr>
          <p:spPr>
            <a:xfrm>
              <a:off x="0" y="0"/>
              <a:ext cx="167146" cy="2709333"/>
            </a:xfrm>
            <a:custGeom>
              <a:rect b="b" l="l" r="r" t="t"/>
              <a:pathLst>
                <a:path extrusionOk="0" h="2709333" w="167146">
                  <a:moveTo>
                    <a:pt x="0" y="0"/>
                  </a:moveTo>
                  <a:lnTo>
                    <a:pt x="167146" y="0"/>
                  </a:lnTo>
                  <a:lnTo>
                    <a:pt x="167146" y="2709333"/>
                  </a:lnTo>
                  <a:lnTo>
                    <a:pt x="0" y="2709333"/>
                  </a:lnTo>
                  <a:close/>
                </a:path>
              </a:pathLst>
            </a:custGeom>
            <a:solidFill>
              <a:srgbClr val="C8A18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7" name="Google Shape;297;p18"/>
            <p:cNvSpPr txBox="1"/>
            <p:nvPr/>
          </p:nvSpPr>
          <p:spPr>
            <a:xfrm>
              <a:off x="0" y="-38100"/>
              <a:ext cx="167146"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98" name="Google Shape;298;p18"/>
          <p:cNvGrpSpPr/>
          <p:nvPr/>
        </p:nvGrpSpPr>
        <p:grpSpPr>
          <a:xfrm>
            <a:off x="634634" y="-144661"/>
            <a:ext cx="17832660" cy="10431661"/>
            <a:chOff x="0" y="-38100"/>
            <a:chExt cx="4696668" cy="2747433"/>
          </a:xfrm>
        </p:grpSpPr>
        <p:sp>
          <p:nvSpPr>
            <p:cNvPr id="299" name="Google Shape;299;p18"/>
            <p:cNvSpPr/>
            <p:nvPr/>
          </p:nvSpPr>
          <p:spPr>
            <a:xfrm>
              <a:off x="0" y="0"/>
              <a:ext cx="4696668" cy="2709333"/>
            </a:xfrm>
            <a:custGeom>
              <a:rect b="b" l="l" r="r" t="t"/>
              <a:pathLst>
                <a:path extrusionOk="0" h="2709333" w="4696668">
                  <a:moveTo>
                    <a:pt x="0" y="0"/>
                  </a:moveTo>
                  <a:lnTo>
                    <a:pt x="4696668" y="0"/>
                  </a:lnTo>
                  <a:lnTo>
                    <a:pt x="4696668" y="2709333"/>
                  </a:lnTo>
                  <a:lnTo>
                    <a:pt x="0" y="2709333"/>
                  </a:lnTo>
                  <a:close/>
                </a:path>
              </a:pathLst>
            </a:custGeom>
            <a:solidFill>
              <a:srgbClr val="F0F0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0" name="Google Shape;300;p18"/>
            <p:cNvSpPr txBox="1"/>
            <p:nvPr/>
          </p:nvSpPr>
          <p:spPr>
            <a:xfrm>
              <a:off x="0" y="-38100"/>
              <a:ext cx="4696668"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01" name="Google Shape;301;p18"/>
          <p:cNvSpPr/>
          <p:nvPr/>
        </p:nvSpPr>
        <p:spPr>
          <a:xfrm>
            <a:off x="15822438" y="7821438"/>
            <a:ext cx="2465562" cy="2465562"/>
          </a:xfrm>
          <a:custGeom>
            <a:rect b="b" l="l" r="r" t="t"/>
            <a:pathLst>
              <a:path extrusionOk="0" h="2465562" w="2465562">
                <a:moveTo>
                  <a:pt x="0" y="0"/>
                </a:moveTo>
                <a:lnTo>
                  <a:pt x="2465562" y="0"/>
                </a:lnTo>
                <a:lnTo>
                  <a:pt x="2465562" y="2465562"/>
                </a:lnTo>
                <a:lnTo>
                  <a:pt x="0" y="246556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2" name="Google Shape;302;p18"/>
          <p:cNvSpPr/>
          <p:nvPr/>
        </p:nvSpPr>
        <p:spPr>
          <a:xfrm>
            <a:off x="634634" y="-725735"/>
            <a:ext cx="4267696" cy="4267696"/>
          </a:xfrm>
          <a:custGeom>
            <a:rect b="b" l="l" r="r" t="t"/>
            <a:pathLst>
              <a:path extrusionOk="0" h="4267696" w="4267696">
                <a:moveTo>
                  <a:pt x="0" y="0"/>
                </a:moveTo>
                <a:lnTo>
                  <a:pt x="4267696" y="0"/>
                </a:lnTo>
                <a:lnTo>
                  <a:pt x="4267696" y="4267696"/>
                </a:lnTo>
                <a:lnTo>
                  <a:pt x="0" y="4267696"/>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3" name="Google Shape;303;p18"/>
          <p:cNvSpPr txBox="1"/>
          <p:nvPr/>
        </p:nvSpPr>
        <p:spPr>
          <a:xfrm>
            <a:off x="4876427" y="1259648"/>
            <a:ext cx="9349200" cy="7695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Clr>
                <a:srgbClr val="000000"/>
              </a:buClr>
              <a:buSzPts val="1100"/>
              <a:buFont typeface="Arial"/>
              <a:buNone/>
            </a:pPr>
            <a:r>
              <a:rPr b="1" i="0" lang="en-US" sz="4999" u="none" cap="none" strike="noStrike">
                <a:solidFill>
                  <a:srgbClr val="1C1C1C"/>
                </a:solidFill>
                <a:latin typeface="Avenir"/>
                <a:ea typeface="Avenir"/>
                <a:cs typeface="Avenir"/>
                <a:sym typeface="Avenir"/>
              </a:rPr>
              <a:t>Comment serait notre société …</a:t>
            </a:r>
            <a:endParaRPr b="1" i="0" sz="4999" u="none" cap="none" strike="noStrike">
              <a:solidFill>
                <a:srgbClr val="1C1C1C"/>
              </a:solidFill>
              <a:latin typeface="Avenir"/>
              <a:ea typeface="Avenir"/>
              <a:cs typeface="Avenir"/>
              <a:sym typeface="Avenir"/>
            </a:endParaRPr>
          </a:p>
        </p:txBody>
      </p:sp>
      <p:sp>
        <p:nvSpPr>
          <p:cNvPr id="304" name="Google Shape;304;p18"/>
          <p:cNvSpPr txBox="1"/>
          <p:nvPr/>
        </p:nvSpPr>
        <p:spPr>
          <a:xfrm>
            <a:off x="4591877" y="3664625"/>
            <a:ext cx="10223100" cy="3447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0" i="0" lang="en-US" sz="4000" u="none" cap="none" strike="noStrike">
                <a:solidFill>
                  <a:srgbClr val="434343"/>
                </a:solidFill>
                <a:latin typeface="Avenir"/>
                <a:ea typeface="Avenir"/>
                <a:cs typeface="Avenir"/>
                <a:sym typeface="Avenir"/>
              </a:rPr>
              <a:t>Comment ces traits pourraient-ils améliorer la vie des hommes?</a:t>
            </a:r>
            <a:endParaRPr b="0" i="0" sz="4000" u="none" cap="none" strike="noStrike">
              <a:solidFill>
                <a:srgbClr val="434343"/>
              </a:solidFill>
              <a:latin typeface="Avenir"/>
              <a:ea typeface="Avenir"/>
              <a:cs typeface="Avenir"/>
              <a:sym typeface="Avenir"/>
            </a:endParaRPr>
          </a:p>
          <a:p>
            <a:pPr indent="0" lvl="0" marL="0" marR="0" rtl="0" algn="l">
              <a:lnSpc>
                <a:spcPct val="115000"/>
              </a:lnSpc>
              <a:spcBef>
                <a:spcPts val="0"/>
              </a:spcBef>
              <a:spcAft>
                <a:spcPts val="0"/>
              </a:spcAft>
              <a:buClr>
                <a:schemeClr val="dk1"/>
              </a:buClr>
              <a:buSzPts val="1100"/>
              <a:buFont typeface="Arial"/>
              <a:buNone/>
            </a:pPr>
            <a:r>
              <a:t/>
            </a:r>
            <a:endParaRPr b="0" i="0" sz="4000" u="none" cap="none" strike="noStrike">
              <a:solidFill>
                <a:srgbClr val="434343"/>
              </a:solidFill>
              <a:latin typeface="Avenir"/>
              <a:ea typeface="Avenir"/>
              <a:cs typeface="Avenir"/>
              <a:sym typeface="Avenir"/>
            </a:endParaRPr>
          </a:p>
          <a:p>
            <a:pPr indent="0" lvl="0" marL="0" marR="0" rtl="0" algn="l">
              <a:lnSpc>
                <a:spcPct val="115000"/>
              </a:lnSpc>
              <a:spcBef>
                <a:spcPts val="0"/>
              </a:spcBef>
              <a:spcAft>
                <a:spcPts val="0"/>
              </a:spcAft>
              <a:buClr>
                <a:srgbClr val="000000"/>
              </a:buClr>
              <a:buSzPts val="1100"/>
              <a:buFont typeface="Arial"/>
              <a:buNone/>
            </a:pPr>
            <a:r>
              <a:rPr b="0" i="0" lang="en-US" sz="4000" u="none" cap="none" strike="noStrike">
                <a:solidFill>
                  <a:srgbClr val="434343"/>
                </a:solidFill>
                <a:latin typeface="Avenir"/>
                <a:ea typeface="Avenir"/>
                <a:cs typeface="Avenir"/>
                <a:sym typeface="Avenir"/>
              </a:rPr>
              <a:t>Comment leurs relations avec les autres pourraient-elles s’améliorer? </a:t>
            </a:r>
            <a:endParaRPr b="0" i="0" sz="4000" u="none" cap="none" strike="noStrike">
              <a:solidFill>
                <a:srgbClr val="434343"/>
              </a:solidFill>
              <a:latin typeface="Avenir"/>
              <a:ea typeface="Avenir"/>
              <a:cs typeface="Avenir"/>
              <a:sym typeface="Aveni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grpSp>
        <p:nvGrpSpPr>
          <p:cNvPr id="309" name="Google Shape;309;p19"/>
          <p:cNvGrpSpPr/>
          <p:nvPr/>
        </p:nvGrpSpPr>
        <p:grpSpPr>
          <a:xfrm>
            <a:off x="-239425" y="-144661"/>
            <a:ext cx="18706719" cy="10431661"/>
            <a:chOff x="0" y="-38100"/>
            <a:chExt cx="4926873" cy="2747433"/>
          </a:xfrm>
        </p:grpSpPr>
        <p:sp>
          <p:nvSpPr>
            <p:cNvPr id="310" name="Google Shape;310;p19"/>
            <p:cNvSpPr/>
            <p:nvPr/>
          </p:nvSpPr>
          <p:spPr>
            <a:xfrm>
              <a:off x="0" y="0"/>
              <a:ext cx="4926873" cy="2709333"/>
            </a:xfrm>
            <a:custGeom>
              <a:rect b="b" l="l" r="r" t="t"/>
              <a:pathLst>
                <a:path extrusionOk="0" h="2709333" w="4926873">
                  <a:moveTo>
                    <a:pt x="0" y="0"/>
                  </a:moveTo>
                  <a:lnTo>
                    <a:pt x="4926873" y="0"/>
                  </a:lnTo>
                  <a:lnTo>
                    <a:pt x="4926873" y="2709333"/>
                  </a:lnTo>
                  <a:lnTo>
                    <a:pt x="0" y="2709333"/>
                  </a:lnTo>
                  <a:close/>
                </a:path>
              </a:pathLst>
            </a:custGeom>
            <a:solidFill>
              <a:srgbClr val="F0F0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1" name="Google Shape;311;p19"/>
            <p:cNvSpPr txBox="1"/>
            <p:nvPr/>
          </p:nvSpPr>
          <p:spPr>
            <a:xfrm>
              <a:off x="0" y="-38100"/>
              <a:ext cx="4926873"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12" name="Google Shape;312;p19"/>
          <p:cNvSpPr/>
          <p:nvPr/>
        </p:nvSpPr>
        <p:spPr>
          <a:xfrm>
            <a:off x="15822438" y="0"/>
            <a:ext cx="2465562" cy="2465562"/>
          </a:xfrm>
          <a:custGeom>
            <a:rect b="b" l="l" r="r" t="t"/>
            <a:pathLst>
              <a:path extrusionOk="0" h="2465562" w="2465562">
                <a:moveTo>
                  <a:pt x="0" y="0"/>
                </a:moveTo>
                <a:lnTo>
                  <a:pt x="2465562" y="0"/>
                </a:lnTo>
                <a:lnTo>
                  <a:pt x="2465562" y="2465562"/>
                </a:lnTo>
                <a:lnTo>
                  <a:pt x="0" y="246556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3" name="Google Shape;313;p19"/>
          <p:cNvSpPr/>
          <p:nvPr/>
        </p:nvSpPr>
        <p:spPr>
          <a:xfrm>
            <a:off x="-239425" y="9375126"/>
            <a:ext cx="19420015" cy="902349"/>
          </a:xfrm>
          <a:custGeom>
            <a:rect b="b" l="l" r="r" t="t"/>
            <a:pathLst>
              <a:path extrusionOk="0" h="902349" w="19420015">
                <a:moveTo>
                  <a:pt x="0" y="0"/>
                </a:moveTo>
                <a:lnTo>
                  <a:pt x="19420015" y="0"/>
                </a:lnTo>
                <a:lnTo>
                  <a:pt x="19420015" y="902349"/>
                </a:lnTo>
                <a:lnTo>
                  <a:pt x="0" y="902349"/>
                </a:lnTo>
                <a:lnTo>
                  <a:pt x="0" y="0"/>
                </a:lnTo>
                <a:close/>
              </a:path>
            </a:pathLst>
          </a:custGeom>
          <a:blipFill rotWithShape="1">
            <a:blip r:embed="rId4">
              <a:alphaModFix/>
            </a:blip>
            <a:stretch>
              <a:fillRect b="-270329"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4" name="Google Shape;314;p19"/>
          <p:cNvSpPr txBox="1"/>
          <p:nvPr/>
        </p:nvSpPr>
        <p:spPr>
          <a:xfrm>
            <a:off x="4795989" y="508798"/>
            <a:ext cx="9349200" cy="1848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Clr>
                <a:schemeClr val="dk1"/>
              </a:buClr>
              <a:buSzPts val="1100"/>
              <a:buFont typeface="Arial"/>
              <a:buNone/>
            </a:pPr>
            <a:r>
              <a:rPr b="1" i="0" lang="en-US" sz="4999" u="none" cap="none" strike="noStrike">
                <a:solidFill>
                  <a:srgbClr val="1C1C1C"/>
                </a:solidFill>
                <a:latin typeface="Avenir"/>
                <a:ea typeface="Avenir"/>
                <a:cs typeface="Avenir"/>
                <a:sym typeface="Avenir"/>
              </a:rPr>
              <a:t>Activité 2</a:t>
            </a:r>
            <a:endParaRPr b="1" i="0" sz="4999" u="none" cap="none" strike="noStrike">
              <a:solidFill>
                <a:srgbClr val="1C1C1C"/>
              </a:solidFill>
              <a:latin typeface="Avenir"/>
              <a:ea typeface="Avenir"/>
              <a:cs typeface="Avenir"/>
              <a:sym typeface="Avenir"/>
            </a:endParaRPr>
          </a:p>
          <a:p>
            <a:pPr indent="0" lvl="0" marL="0" marR="0" rtl="0" algn="ctr">
              <a:lnSpc>
                <a:spcPct val="115000"/>
              </a:lnSpc>
              <a:spcBef>
                <a:spcPts val="0"/>
              </a:spcBef>
              <a:spcAft>
                <a:spcPts val="0"/>
              </a:spcAft>
              <a:buClr>
                <a:schemeClr val="dk1"/>
              </a:buClr>
              <a:buSzPts val="1100"/>
              <a:buFont typeface="Arial"/>
              <a:buNone/>
            </a:pPr>
            <a:r>
              <a:t/>
            </a:r>
            <a:endParaRPr b="1" i="0" sz="1099" u="none" cap="none" strike="noStrike">
              <a:solidFill>
                <a:srgbClr val="1C1C1C"/>
              </a:solidFill>
              <a:latin typeface="Avenir"/>
              <a:ea typeface="Avenir"/>
              <a:cs typeface="Avenir"/>
              <a:sym typeface="Avenir"/>
            </a:endParaRPr>
          </a:p>
          <a:p>
            <a:pPr indent="0" lvl="0" marL="0" marR="0" rtl="0" algn="ctr">
              <a:lnSpc>
                <a:spcPct val="115000"/>
              </a:lnSpc>
              <a:spcBef>
                <a:spcPts val="0"/>
              </a:spcBef>
              <a:spcAft>
                <a:spcPts val="0"/>
              </a:spcAft>
              <a:buClr>
                <a:srgbClr val="000000"/>
              </a:buClr>
              <a:buSzPts val="1100"/>
              <a:buFont typeface="Arial"/>
              <a:buNone/>
            </a:pPr>
            <a:r>
              <a:rPr b="1" i="0" lang="en-US" sz="4499" u="none" cap="none" strike="noStrike">
                <a:solidFill>
                  <a:srgbClr val="434343"/>
                </a:solidFill>
                <a:latin typeface="Avenir"/>
                <a:ea typeface="Avenir"/>
                <a:cs typeface="Avenir"/>
                <a:sym typeface="Avenir"/>
              </a:rPr>
              <a:t>Les garçons ne pleurent pas</a:t>
            </a:r>
            <a:r>
              <a:rPr b="1" i="0" lang="en-US" sz="4999" u="none" cap="none" strike="noStrike">
                <a:solidFill>
                  <a:srgbClr val="434343"/>
                </a:solidFill>
                <a:latin typeface="Avenir"/>
                <a:ea typeface="Avenir"/>
                <a:cs typeface="Avenir"/>
                <a:sym typeface="Avenir"/>
              </a:rPr>
              <a:t> </a:t>
            </a:r>
            <a:endParaRPr b="1" i="0" sz="4999" u="none" cap="none" strike="noStrike">
              <a:solidFill>
                <a:srgbClr val="434343"/>
              </a:solidFill>
              <a:latin typeface="Avenir"/>
              <a:ea typeface="Avenir"/>
              <a:cs typeface="Avenir"/>
              <a:sym typeface="Avenir"/>
            </a:endParaRPr>
          </a:p>
        </p:txBody>
      </p:sp>
      <p:pic>
        <p:nvPicPr>
          <p:cNvPr id="315" name="Google Shape;315;p19"/>
          <p:cNvPicPr preferRelativeResize="0"/>
          <p:nvPr/>
        </p:nvPicPr>
        <p:blipFill rotWithShape="1">
          <a:blip r:embed="rId5">
            <a:alphaModFix/>
          </a:blip>
          <a:srcRect b="0" l="0" r="0" t="0"/>
          <a:stretch/>
        </p:blipFill>
        <p:spPr>
          <a:xfrm>
            <a:off x="6486253" y="2682085"/>
            <a:ext cx="5968675" cy="61276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8A18F"/>
        </a:solidFill>
      </p:bgPr>
    </p:bg>
    <p:spTree>
      <p:nvGrpSpPr>
        <p:cNvPr id="96" name="Shape 96"/>
        <p:cNvGrpSpPr/>
        <p:nvPr/>
      </p:nvGrpSpPr>
      <p:grpSpPr>
        <a:xfrm>
          <a:off x="0" y="0"/>
          <a:ext cx="0" cy="0"/>
          <a:chOff x="0" y="0"/>
          <a:chExt cx="0" cy="0"/>
        </a:xfrm>
      </p:grpSpPr>
      <p:sp>
        <p:nvSpPr>
          <p:cNvPr id="97" name="Google Shape;97;p2"/>
          <p:cNvSpPr/>
          <p:nvPr/>
        </p:nvSpPr>
        <p:spPr>
          <a:xfrm>
            <a:off x="15822438" y="7821438"/>
            <a:ext cx="2465562" cy="2465562"/>
          </a:xfrm>
          <a:custGeom>
            <a:rect b="b" l="l" r="r" t="t"/>
            <a:pathLst>
              <a:path extrusionOk="0" h="2465562" w="2465562">
                <a:moveTo>
                  <a:pt x="0" y="0"/>
                </a:moveTo>
                <a:lnTo>
                  <a:pt x="2465562" y="0"/>
                </a:lnTo>
                <a:lnTo>
                  <a:pt x="2465562" y="2465562"/>
                </a:lnTo>
                <a:lnTo>
                  <a:pt x="0" y="246556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8" name="Google Shape;98;p2"/>
          <p:cNvSpPr/>
          <p:nvPr/>
        </p:nvSpPr>
        <p:spPr>
          <a:xfrm>
            <a:off x="-114300" y="-728836"/>
            <a:ext cx="4000764" cy="4000764"/>
          </a:xfrm>
          <a:custGeom>
            <a:rect b="b" l="l" r="r" t="t"/>
            <a:pathLst>
              <a:path extrusionOk="0" h="4000764" w="4000764">
                <a:moveTo>
                  <a:pt x="0" y="0"/>
                </a:moveTo>
                <a:lnTo>
                  <a:pt x="4000764" y="0"/>
                </a:lnTo>
                <a:lnTo>
                  <a:pt x="4000764" y="4000764"/>
                </a:lnTo>
                <a:lnTo>
                  <a:pt x="0" y="4000764"/>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9" name="Google Shape;99;p2"/>
          <p:cNvSpPr txBox="1"/>
          <p:nvPr/>
        </p:nvSpPr>
        <p:spPr>
          <a:xfrm>
            <a:off x="4109699" y="1225100"/>
            <a:ext cx="10068600" cy="861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Clr>
                <a:srgbClr val="000000"/>
              </a:buClr>
              <a:buSzPts val="1100"/>
              <a:buFont typeface="Arial"/>
              <a:buNone/>
            </a:pPr>
            <a:r>
              <a:rPr b="1" i="0" lang="en-US" sz="5599" u="none" cap="none" strike="noStrike">
                <a:solidFill>
                  <a:srgbClr val="1C1C1C"/>
                </a:solidFill>
                <a:latin typeface="Avenir"/>
                <a:ea typeface="Avenir"/>
                <a:cs typeface="Avenir"/>
                <a:sym typeface="Avenir"/>
              </a:rPr>
              <a:t>Faisons une entente de classe!</a:t>
            </a:r>
            <a:endParaRPr b="1" i="0" sz="5599" u="none" cap="none" strike="noStrike">
              <a:solidFill>
                <a:srgbClr val="1C1C1C"/>
              </a:solidFill>
              <a:latin typeface="Avenir"/>
              <a:ea typeface="Avenir"/>
              <a:cs typeface="Avenir"/>
              <a:sym typeface="Avenir"/>
            </a:endParaRPr>
          </a:p>
        </p:txBody>
      </p:sp>
      <p:sp>
        <p:nvSpPr>
          <p:cNvPr id="100" name="Google Shape;100;p2"/>
          <p:cNvSpPr txBox="1"/>
          <p:nvPr/>
        </p:nvSpPr>
        <p:spPr>
          <a:xfrm>
            <a:off x="1839350" y="2998550"/>
            <a:ext cx="15840300" cy="5796000"/>
          </a:xfrm>
          <a:prstGeom prst="rect">
            <a:avLst/>
          </a:prstGeom>
          <a:noFill/>
          <a:ln>
            <a:noFill/>
          </a:ln>
        </p:spPr>
        <p:txBody>
          <a:bodyPr anchorCtr="0" anchor="t" bIns="0" lIns="0" spcFirstLastPara="1" rIns="0" wrap="square" tIns="0">
            <a:spAutoFit/>
          </a:bodyPr>
          <a:lstStyle/>
          <a:p>
            <a:pPr indent="-438150" lvl="0" marL="457200" marR="0" rtl="0" algn="l">
              <a:lnSpc>
                <a:spcPct val="115000"/>
              </a:lnSpc>
              <a:spcBef>
                <a:spcPts val="0"/>
              </a:spcBef>
              <a:spcAft>
                <a:spcPts val="0"/>
              </a:spcAft>
              <a:buClr>
                <a:srgbClr val="F0F0F0"/>
              </a:buClr>
              <a:buSzPts val="3300"/>
              <a:buFont typeface="Avenir"/>
              <a:buChar char="❏"/>
            </a:pPr>
            <a:r>
              <a:rPr b="0" i="0" lang="en-US" sz="3300" u="none" cap="none" strike="noStrike">
                <a:solidFill>
                  <a:srgbClr val="F0F0F0"/>
                </a:solidFill>
                <a:latin typeface="Avenir"/>
                <a:ea typeface="Avenir"/>
                <a:cs typeface="Avenir"/>
                <a:sym typeface="Avenir"/>
              </a:rPr>
              <a:t>Tour de parole : Je lève la main avant de parler.</a:t>
            </a:r>
            <a:endParaRPr b="0" i="0" sz="3300" u="none" cap="none" strike="noStrike">
              <a:solidFill>
                <a:srgbClr val="F0F0F0"/>
              </a:solidFill>
              <a:latin typeface="Avenir"/>
              <a:ea typeface="Avenir"/>
              <a:cs typeface="Avenir"/>
              <a:sym typeface="Avenir"/>
            </a:endParaRPr>
          </a:p>
          <a:p>
            <a:pPr indent="0" lvl="0" marL="457200" marR="0" rtl="0" algn="l">
              <a:lnSpc>
                <a:spcPct val="115000"/>
              </a:lnSpc>
              <a:spcBef>
                <a:spcPts val="0"/>
              </a:spcBef>
              <a:spcAft>
                <a:spcPts val="0"/>
              </a:spcAft>
              <a:buClr>
                <a:srgbClr val="000000"/>
              </a:buClr>
              <a:buSzPts val="3300"/>
              <a:buFont typeface="Arial"/>
              <a:buNone/>
            </a:pPr>
            <a:r>
              <a:t/>
            </a:r>
            <a:endParaRPr b="0" i="0" sz="3300" u="none" cap="none" strike="noStrike">
              <a:solidFill>
                <a:srgbClr val="F0F0F0"/>
              </a:solidFill>
              <a:latin typeface="Avenir"/>
              <a:ea typeface="Avenir"/>
              <a:cs typeface="Avenir"/>
              <a:sym typeface="Avenir"/>
            </a:endParaRPr>
          </a:p>
          <a:p>
            <a:pPr indent="-438150" lvl="0" marL="457200" marR="0" rtl="0" algn="l">
              <a:lnSpc>
                <a:spcPct val="115000"/>
              </a:lnSpc>
              <a:spcBef>
                <a:spcPts val="0"/>
              </a:spcBef>
              <a:spcAft>
                <a:spcPts val="0"/>
              </a:spcAft>
              <a:buClr>
                <a:srgbClr val="F0F0F0"/>
              </a:buClr>
              <a:buSzPts val="3300"/>
              <a:buFont typeface="Avenir"/>
              <a:buChar char="❏"/>
            </a:pPr>
            <a:r>
              <a:rPr b="0" i="0" lang="en-US" sz="3300" u="none" cap="none" strike="noStrike">
                <a:solidFill>
                  <a:srgbClr val="F0F0F0"/>
                </a:solidFill>
                <a:latin typeface="Avenir"/>
                <a:ea typeface="Avenir"/>
                <a:cs typeface="Avenir"/>
                <a:sym typeface="Avenir"/>
              </a:rPr>
              <a:t>Écoute : J’ai le droit d’être écouté, d’avoir de petits rires, de me sentir gêné.</a:t>
            </a:r>
            <a:endParaRPr b="0" i="0" sz="3300" u="none" cap="none" strike="noStrike">
              <a:solidFill>
                <a:srgbClr val="F0F0F0"/>
              </a:solidFill>
              <a:latin typeface="Avenir"/>
              <a:ea typeface="Avenir"/>
              <a:cs typeface="Avenir"/>
              <a:sym typeface="Avenir"/>
            </a:endParaRPr>
          </a:p>
          <a:p>
            <a:pPr indent="0" lvl="0" marL="457200" marR="0" rtl="0" algn="l">
              <a:lnSpc>
                <a:spcPct val="115000"/>
              </a:lnSpc>
              <a:spcBef>
                <a:spcPts val="0"/>
              </a:spcBef>
              <a:spcAft>
                <a:spcPts val="0"/>
              </a:spcAft>
              <a:buClr>
                <a:srgbClr val="000000"/>
              </a:buClr>
              <a:buSzPts val="3300"/>
              <a:buFont typeface="Arial"/>
              <a:buNone/>
            </a:pPr>
            <a:r>
              <a:t/>
            </a:r>
            <a:endParaRPr b="0" i="0" sz="3300" u="none" cap="none" strike="noStrike">
              <a:solidFill>
                <a:srgbClr val="F0F0F0"/>
              </a:solidFill>
              <a:latin typeface="Avenir"/>
              <a:ea typeface="Avenir"/>
              <a:cs typeface="Avenir"/>
              <a:sym typeface="Avenir"/>
            </a:endParaRPr>
          </a:p>
          <a:p>
            <a:pPr indent="-438150" lvl="0" marL="457200" marR="0" rtl="0" algn="l">
              <a:lnSpc>
                <a:spcPct val="115000"/>
              </a:lnSpc>
              <a:spcBef>
                <a:spcPts val="0"/>
              </a:spcBef>
              <a:spcAft>
                <a:spcPts val="0"/>
              </a:spcAft>
              <a:buClr>
                <a:srgbClr val="F0F0F0"/>
              </a:buClr>
              <a:buSzPts val="3300"/>
              <a:buFont typeface="Avenir"/>
              <a:buChar char="❏"/>
            </a:pPr>
            <a:r>
              <a:rPr b="0" i="0" lang="en-US" sz="3300" u="none" cap="none" strike="noStrike">
                <a:solidFill>
                  <a:srgbClr val="F0F0F0"/>
                </a:solidFill>
                <a:latin typeface="Avenir"/>
                <a:ea typeface="Avenir"/>
                <a:cs typeface="Avenir"/>
                <a:sym typeface="Avenir"/>
              </a:rPr>
              <a:t>Vocabulaire : J’utilise les bons mots pour parler des parties du corps. </a:t>
            </a:r>
            <a:endParaRPr b="0" i="0" sz="3300" u="none" cap="none" strike="noStrike">
              <a:solidFill>
                <a:srgbClr val="F0F0F0"/>
              </a:solidFill>
              <a:latin typeface="Avenir"/>
              <a:ea typeface="Avenir"/>
              <a:cs typeface="Avenir"/>
              <a:sym typeface="Avenir"/>
            </a:endParaRPr>
          </a:p>
          <a:p>
            <a:pPr indent="0" lvl="0" marL="457200" marR="0" rtl="0" algn="l">
              <a:lnSpc>
                <a:spcPct val="115000"/>
              </a:lnSpc>
              <a:spcBef>
                <a:spcPts val="0"/>
              </a:spcBef>
              <a:spcAft>
                <a:spcPts val="0"/>
              </a:spcAft>
              <a:buClr>
                <a:srgbClr val="000000"/>
              </a:buClr>
              <a:buSzPts val="3300"/>
              <a:buFont typeface="Arial"/>
              <a:buNone/>
            </a:pPr>
            <a:r>
              <a:t/>
            </a:r>
            <a:endParaRPr b="0" i="0" sz="3300" u="none" cap="none" strike="noStrike">
              <a:solidFill>
                <a:srgbClr val="F0F0F0"/>
              </a:solidFill>
              <a:latin typeface="Avenir"/>
              <a:ea typeface="Avenir"/>
              <a:cs typeface="Avenir"/>
              <a:sym typeface="Avenir"/>
            </a:endParaRPr>
          </a:p>
          <a:p>
            <a:pPr indent="-438150" lvl="0" marL="457200" marR="0" rtl="0" algn="l">
              <a:lnSpc>
                <a:spcPct val="115000"/>
              </a:lnSpc>
              <a:spcBef>
                <a:spcPts val="0"/>
              </a:spcBef>
              <a:spcAft>
                <a:spcPts val="0"/>
              </a:spcAft>
              <a:buClr>
                <a:srgbClr val="F0F0F0"/>
              </a:buClr>
              <a:buSzPts val="3300"/>
              <a:buFont typeface="Avenir"/>
              <a:buChar char="❏"/>
            </a:pPr>
            <a:r>
              <a:rPr b="0" i="0" lang="en-US" sz="3300" u="none" cap="none" strike="noStrike">
                <a:solidFill>
                  <a:srgbClr val="F0F0F0"/>
                </a:solidFill>
                <a:latin typeface="Avenir"/>
                <a:ea typeface="Avenir"/>
                <a:cs typeface="Avenir"/>
                <a:sym typeface="Avenir"/>
              </a:rPr>
              <a:t>Respect : des différences, des opinions, des sentiments, des idées des autres.</a:t>
            </a:r>
            <a:endParaRPr b="0" i="0" sz="3300" u="none" cap="none" strike="noStrike">
              <a:solidFill>
                <a:srgbClr val="F0F0F0"/>
              </a:solidFill>
              <a:latin typeface="Avenir"/>
              <a:ea typeface="Avenir"/>
              <a:cs typeface="Avenir"/>
              <a:sym typeface="Avenir"/>
            </a:endParaRPr>
          </a:p>
          <a:p>
            <a:pPr indent="0" lvl="0" marL="457200" marR="0" rtl="0" algn="l">
              <a:lnSpc>
                <a:spcPct val="115000"/>
              </a:lnSpc>
              <a:spcBef>
                <a:spcPts val="0"/>
              </a:spcBef>
              <a:spcAft>
                <a:spcPts val="0"/>
              </a:spcAft>
              <a:buClr>
                <a:srgbClr val="000000"/>
              </a:buClr>
              <a:buSzPts val="3300"/>
              <a:buFont typeface="Arial"/>
              <a:buNone/>
            </a:pPr>
            <a:r>
              <a:t/>
            </a:r>
            <a:endParaRPr b="0" i="0" sz="3300" u="none" cap="none" strike="noStrike">
              <a:solidFill>
                <a:srgbClr val="F0F0F0"/>
              </a:solidFill>
              <a:latin typeface="Avenir"/>
              <a:ea typeface="Avenir"/>
              <a:cs typeface="Avenir"/>
              <a:sym typeface="Avenir"/>
            </a:endParaRPr>
          </a:p>
          <a:p>
            <a:pPr indent="-438150" lvl="0" marL="457200" marR="0" rtl="0" algn="l">
              <a:lnSpc>
                <a:spcPct val="115000"/>
              </a:lnSpc>
              <a:spcBef>
                <a:spcPts val="0"/>
              </a:spcBef>
              <a:spcAft>
                <a:spcPts val="0"/>
              </a:spcAft>
              <a:buClr>
                <a:srgbClr val="F0F0F0"/>
              </a:buClr>
              <a:buSzPts val="3300"/>
              <a:buFont typeface="Avenir"/>
              <a:buChar char="❏"/>
            </a:pPr>
            <a:r>
              <a:rPr b="0" i="0" lang="en-US" sz="3300" u="none" cap="none" strike="noStrike">
                <a:solidFill>
                  <a:srgbClr val="F0F0F0"/>
                </a:solidFill>
                <a:latin typeface="Avenir"/>
                <a:ea typeface="Avenir"/>
                <a:cs typeface="Avenir"/>
                <a:sym typeface="Avenir"/>
              </a:rPr>
              <a:t>Discrétion : Je ne répète pas en dehors de la classe ce qu’un élève dit ici.</a:t>
            </a:r>
            <a:endParaRPr b="0" i="0" sz="3300" u="none" cap="none" strike="noStrike">
              <a:solidFill>
                <a:srgbClr val="F0F0F0"/>
              </a:solidFill>
              <a:latin typeface="Avenir"/>
              <a:ea typeface="Avenir"/>
              <a:cs typeface="Avenir"/>
              <a:sym typeface="Avenir"/>
            </a:endParaRPr>
          </a:p>
          <a:p>
            <a:pPr indent="0" lvl="0" marL="0" marR="0" rtl="0" algn="ctr">
              <a:lnSpc>
                <a:spcPct val="160000"/>
              </a:lnSpc>
              <a:spcBef>
                <a:spcPts val="0"/>
              </a:spcBef>
              <a:spcAft>
                <a:spcPts val="0"/>
              </a:spcAft>
              <a:buClr>
                <a:srgbClr val="000000"/>
              </a:buClr>
              <a:buSzPts val="3500"/>
              <a:buFont typeface="Arial"/>
              <a:buNone/>
            </a:pPr>
            <a:r>
              <a:t/>
            </a:r>
            <a:endParaRPr b="0" i="0" sz="3500" u="none" cap="none" strike="noStrike">
              <a:solidFill>
                <a:srgbClr val="F0F0F0"/>
              </a:solidFill>
              <a:latin typeface="Avenir"/>
              <a:ea typeface="Avenir"/>
              <a:cs typeface="Avenir"/>
              <a:sym typeface="Aveni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8A18F"/>
        </a:solidFill>
      </p:bgPr>
    </p:bg>
    <p:spTree>
      <p:nvGrpSpPr>
        <p:cNvPr id="319" name="Shape 319"/>
        <p:cNvGrpSpPr/>
        <p:nvPr/>
      </p:nvGrpSpPr>
      <p:grpSpPr>
        <a:xfrm>
          <a:off x="0" y="0"/>
          <a:ext cx="0" cy="0"/>
          <a:chOff x="0" y="0"/>
          <a:chExt cx="0" cy="0"/>
        </a:xfrm>
      </p:grpSpPr>
      <p:sp>
        <p:nvSpPr>
          <p:cNvPr id="320" name="Google Shape;320;p20"/>
          <p:cNvSpPr/>
          <p:nvPr/>
        </p:nvSpPr>
        <p:spPr>
          <a:xfrm>
            <a:off x="15822438" y="7821438"/>
            <a:ext cx="2465562" cy="2465562"/>
          </a:xfrm>
          <a:custGeom>
            <a:rect b="b" l="l" r="r" t="t"/>
            <a:pathLst>
              <a:path extrusionOk="0" h="2465562" w="2465562">
                <a:moveTo>
                  <a:pt x="0" y="0"/>
                </a:moveTo>
                <a:lnTo>
                  <a:pt x="2465562" y="0"/>
                </a:lnTo>
                <a:lnTo>
                  <a:pt x="2465562" y="2465562"/>
                </a:lnTo>
                <a:lnTo>
                  <a:pt x="0" y="246556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21" name="Google Shape;321;p20"/>
          <p:cNvSpPr/>
          <p:nvPr/>
        </p:nvSpPr>
        <p:spPr>
          <a:xfrm>
            <a:off x="-114300" y="-728836"/>
            <a:ext cx="4000764" cy="4000764"/>
          </a:xfrm>
          <a:custGeom>
            <a:rect b="b" l="l" r="r" t="t"/>
            <a:pathLst>
              <a:path extrusionOk="0" h="4000764" w="4000764">
                <a:moveTo>
                  <a:pt x="0" y="0"/>
                </a:moveTo>
                <a:lnTo>
                  <a:pt x="4000764" y="0"/>
                </a:lnTo>
                <a:lnTo>
                  <a:pt x="4000764" y="4000764"/>
                </a:lnTo>
                <a:lnTo>
                  <a:pt x="0" y="4000764"/>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22" name="Google Shape;322;p20"/>
          <p:cNvSpPr txBox="1"/>
          <p:nvPr/>
        </p:nvSpPr>
        <p:spPr>
          <a:xfrm>
            <a:off x="4494535" y="838200"/>
            <a:ext cx="9298800" cy="23085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Clr>
                <a:schemeClr val="dk1"/>
              </a:buClr>
              <a:buSzPts val="1100"/>
              <a:buFont typeface="Arial"/>
              <a:buNone/>
            </a:pPr>
            <a:r>
              <a:rPr b="1" i="0" lang="en-US" sz="4999" u="none" cap="none" strike="noStrike">
                <a:solidFill>
                  <a:srgbClr val="1C1C1C"/>
                </a:solidFill>
                <a:latin typeface="Avenir"/>
                <a:ea typeface="Avenir"/>
                <a:cs typeface="Avenir"/>
                <a:sym typeface="Avenir"/>
              </a:rPr>
              <a:t>Écoutons une vidéo</a:t>
            </a:r>
            <a:endParaRPr b="1" i="0" sz="4999" u="none" cap="none" strike="noStrike">
              <a:solidFill>
                <a:srgbClr val="1C1C1C"/>
              </a:solidFill>
              <a:latin typeface="Avenir"/>
              <a:ea typeface="Avenir"/>
              <a:cs typeface="Avenir"/>
              <a:sym typeface="Avenir"/>
            </a:endParaRPr>
          </a:p>
          <a:p>
            <a:pPr indent="0" lvl="0" marL="0" marR="0" rtl="0" algn="ctr">
              <a:lnSpc>
                <a:spcPct val="115000"/>
              </a:lnSpc>
              <a:spcBef>
                <a:spcPts val="0"/>
              </a:spcBef>
              <a:spcAft>
                <a:spcPts val="0"/>
              </a:spcAft>
              <a:buClr>
                <a:schemeClr val="dk1"/>
              </a:buClr>
              <a:buSzPts val="1100"/>
              <a:buFont typeface="Arial"/>
              <a:buNone/>
            </a:pPr>
            <a:r>
              <a:t/>
            </a:r>
            <a:endParaRPr b="1" i="0" sz="4999" u="none" cap="none" strike="noStrike">
              <a:solidFill>
                <a:srgbClr val="1C1C1C"/>
              </a:solidFill>
              <a:latin typeface="Avenir"/>
              <a:ea typeface="Avenir"/>
              <a:cs typeface="Avenir"/>
              <a:sym typeface="Avenir"/>
            </a:endParaRPr>
          </a:p>
          <a:p>
            <a:pPr indent="0" lvl="0" marL="0" marR="0" rtl="0" algn="ctr">
              <a:lnSpc>
                <a:spcPct val="115000"/>
              </a:lnSpc>
              <a:spcBef>
                <a:spcPts val="0"/>
              </a:spcBef>
              <a:spcAft>
                <a:spcPts val="0"/>
              </a:spcAft>
              <a:buClr>
                <a:srgbClr val="000000"/>
              </a:buClr>
              <a:buSzPts val="1100"/>
              <a:buFont typeface="Arial"/>
              <a:buNone/>
            </a:pPr>
            <a:r>
              <a:rPr b="1" i="0" lang="en-US" sz="3500" u="none" cap="none" strike="noStrike">
                <a:solidFill>
                  <a:srgbClr val="434343"/>
                </a:solidFill>
                <a:latin typeface="Avenir"/>
                <a:ea typeface="Avenir"/>
                <a:cs typeface="Avenir"/>
                <a:sym typeface="Avenir"/>
              </a:rPr>
              <a:t>Boys don’t cry de White Ribbon</a:t>
            </a:r>
            <a:endParaRPr b="1" i="0" sz="3500" u="none" cap="none" strike="noStrike">
              <a:solidFill>
                <a:srgbClr val="434343"/>
              </a:solidFill>
              <a:latin typeface="Avenir"/>
              <a:ea typeface="Avenir"/>
              <a:cs typeface="Avenir"/>
              <a:sym typeface="Avenir"/>
            </a:endParaRPr>
          </a:p>
        </p:txBody>
      </p:sp>
      <p:pic>
        <p:nvPicPr>
          <p:cNvPr id="323" name="Google Shape;323;p20">
            <a:hlinkClick r:id="rId5"/>
          </p:cNvPr>
          <p:cNvPicPr preferRelativeResize="0"/>
          <p:nvPr/>
        </p:nvPicPr>
        <p:blipFill rotWithShape="1">
          <a:blip r:embed="rId6">
            <a:alphaModFix/>
          </a:blip>
          <a:srcRect b="0" l="0" r="0" t="0"/>
          <a:stretch/>
        </p:blipFill>
        <p:spPr>
          <a:xfrm>
            <a:off x="4004185" y="4275549"/>
            <a:ext cx="10279625" cy="43628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21"/>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29" name="Google Shape;329;p21"/>
          <p:cNvSpPr/>
          <p:nvPr/>
        </p:nvSpPr>
        <p:spPr>
          <a:xfrm>
            <a:off x="12191495" y="3810"/>
            <a:ext cx="6096505" cy="4404164"/>
          </a:xfrm>
          <a:custGeom>
            <a:rect b="b" l="l" r="r" t="t"/>
            <a:pathLst>
              <a:path extrusionOk="0" h="4404164" w="6096505">
                <a:moveTo>
                  <a:pt x="0" y="0"/>
                </a:moveTo>
                <a:lnTo>
                  <a:pt x="6096505" y="0"/>
                </a:lnTo>
                <a:lnTo>
                  <a:pt x="6096505" y="4404164"/>
                </a:lnTo>
                <a:lnTo>
                  <a:pt x="0" y="4404164"/>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30" name="Google Shape;330;p21"/>
          <p:cNvSpPr txBox="1"/>
          <p:nvPr/>
        </p:nvSpPr>
        <p:spPr>
          <a:xfrm>
            <a:off x="1028700" y="838200"/>
            <a:ext cx="9298800" cy="861900"/>
          </a:xfrm>
          <a:prstGeom prst="rect">
            <a:avLst/>
          </a:prstGeom>
          <a:noFill/>
          <a:ln>
            <a:noFill/>
          </a:ln>
        </p:spPr>
        <p:txBody>
          <a:bodyPr anchorCtr="0" anchor="t" bIns="0" lIns="0" spcFirstLastPara="1" rIns="0" wrap="square" tIns="0">
            <a:spAutoFit/>
          </a:bodyPr>
          <a:lstStyle/>
          <a:p>
            <a:pPr indent="0" lvl="0" marL="0" marR="0" rtl="0" algn="l">
              <a:lnSpc>
                <a:spcPct val="140008"/>
              </a:lnSpc>
              <a:spcBef>
                <a:spcPts val="0"/>
              </a:spcBef>
              <a:spcAft>
                <a:spcPts val="0"/>
              </a:spcAft>
              <a:buClr>
                <a:srgbClr val="000000"/>
              </a:buClr>
              <a:buSzPts val="5600"/>
              <a:buFont typeface="Arial"/>
              <a:buNone/>
            </a:pPr>
            <a:r>
              <a:rPr b="1" i="0" lang="en-US" sz="5600" u="none" cap="none" strike="noStrike">
                <a:solidFill>
                  <a:srgbClr val="1C1C1C"/>
                </a:solidFill>
                <a:latin typeface="Avenir"/>
                <a:ea typeface="Avenir"/>
                <a:cs typeface="Avenir"/>
                <a:sym typeface="Avenir"/>
              </a:rPr>
              <a:t>Et si on en parlait…</a:t>
            </a:r>
            <a:endParaRPr b="0" i="0" sz="5600" u="none" cap="none" strike="noStrike">
              <a:solidFill>
                <a:srgbClr val="000000"/>
              </a:solidFill>
              <a:latin typeface="Arial"/>
              <a:ea typeface="Arial"/>
              <a:cs typeface="Arial"/>
              <a:sym typeface="Arial"/>
            </a:endParaRPr>
          </a:p>
        </p:txBody>
      </p:sp>
      <p:sp>
        <p:nvSpPr>
          <p:cNvPr id="331" name="Google Shape;331;p21"/>
          <p:cNvSpPr txBox="1"/>
          <p:nvPr/>
        </p:nvSpPr>
        <p:spPr>
          <a:xfrm>
            <a:off x="1613250" y="3153625"/>
            <a:ext cx="10389600" cy="4875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0" i="0" lang="en-US" sz="3500" u="none" cap="none" strike="noStrike">
                <a:solidFill>
                  <a:srgbClr val="434343"/>
                </a:solidFill>
                <a:latin typeface="Avenir"/>
                <a:ea typeface="Avenir"/>
                <a:cs typeface="Avenir"/>
                <a:sym typeface="Avenir"/>
              </a:rPr>
              <a:t>Quel est le message principal de la vidéo? </a:t>
            </a:r>
            <a:endParaRPr b="0" i="0" sz="3500" u="none" cap="none" strike="noStrike">
              <a:solidFill>
                <a:srgbClr val="434343"/>
              </a:solidFill>
              <a:latin typeface="Avenir"/>
              <a:ea typeface="Avenir"/>
              <a:cs typeface="Avenir"/>
              <a:sym typeface="Avenir"/>
            </a:endParaRPr>
          </a:p>
          <a:p>
            <a:pPr indent="0" lvl="0" marL="0" marR="0" rtl="0" algn="l">
              <a:lnSpc>
                <a:spcPct val="115000"/>
              </a:lnSpc>
              <a:spcBef>
                <a:spcPts val="0"/>
              </a:spcBef>
              <a:spcAft>
                <a:spcPts val="0"/>
              </a:spcAft>
              <a:buClr>
                <a:schemeClr val="dk1"/>
              </a:buClr>
              <a:buSzPts val="1100"/>
              <a:buFont typeface="Arial"/>
              <a:buNone/>
            </a:pPr>
            <a:r>
              <a:t/>
            </a:r>
            <a:endParaRPr b="0" i="0" sz="3500" u="none" cap="none" strike="noStrike">
              <a:solidFill>
                <a:srgbClr val="434343"/>
              </a:solidFill>
              <a:latin typeface="Avenir"/>
              <a:ea typeface="Avenir"/>
              <a:cs typeface="Avenir"/>
              <a:sym typeface="Avenir"/>
            </a:endParaRPr>
          </a:p>
          <a:p>
            <a:pPr indent="0" lvl="0" marL="0" marR="0" rtl="0" algn="l">
              <a:lnSpc>
                <a:spcPct val="115000"/>
              </a:lnSpc>
              <a:spcBef>
                <a:spcPts val="0"/>
              </a:spcBef>
              <a:spcAft>
                <a:spcPts val="0"/>
              </a:spcAft>
              <a:buClr>
                <a:schemeClr val="dk1"/>
              </a:buClr>
              <a:buSzPts val="1100"/>
              <a:buFont typeface="Arial"/>
              <a:buNone/>
            </a:pPr>
            <a:r>
              <a:rPr b="0" i="0" lang="en-US" sz="3500" u="none" cap="none" strike="noStrike">
                <a:solidFill>
                  <a:srgbClr val="434343"/>
                </a:solidFill>
                <a:latin typeface="Avenir"/>
                <a:ea typeface="Avenir"/>
                <a:cs typeface="Avenir"/>
                <a:sym typeface="Avenir"/>
              </a:rPr>
              <a:t>Que sont les exemples d’attentes malsaines concernant la masculinité présentés dans la vidéo?</a:t>
            </a:r>
            <a:endParaRPr b="0" i="0" sz="3500" u="none" cap="none" strike="noStrike">
              <a:solidFill>
                <a:srgbClr val="434343"/>
              </a:solidFill>
              <a:latin typeface="Avenir"/>
              <a:ea typeface="Avenir"/>
              <a:cs typeface="Avenir"/>
              <a:sym typeface="Avenir"/>
            </a:endParaRPr>
          </a:p>
          <a:p>
            <a:pPr indent="0" lvl="0" marL="0" marR="0" rtl="0" algn="l">
              <a:lnSpc>
                <a:spcPct val="115000"/>
              </a:lnSpc>
              <a:spcBef>
                <a:spcPts val="0"/>
              </a:spcBef>
              <a:spcAft>
                <a:spcPts val="0"/>
              </a:spcAft>
              <a:buClr>
                <a:schemeClr val="dk1"/>
              </a:buClr>
              <a:buSzPts val="1100"/>
              <a:buFont typeface="Arial"/>
              <a:buNone/>
            </a:pPr>
            <a:r>
              <a:t/>
            </a:r>
            <a:endParaRPr b="0" i="0" sz="3500" u="none" cap="none" strike="noStrike">
              <a:solidFill>
                <a:srgbClr val="434343"/>
              </a:solidFill>
              <a:latin typeface="Avenir"/>
              <a:ea typeface="Avenir"/>
              <a:cs typeface="Avenir"/>
              <a:sym typeface="Avenir"/>
            </a:endParaRPr>
          </a:p>
          <a:p>
            <a:pPr indent="0" lvl="0" marL="0" marR="0" rtl="0" algn="l">
              <a:lnSpc>
                <a:spcPct val="115000"/>
              </a:lnSpc>
              <a:spcBef>
                <a:spcPts val="0"/>
              </a:spcBef>
              <a:spcAft>
                <a:spcPts val="0"/>
              </a:spcAft>
              <a:buClr>
                <a:srgbClr val="000000"/>
              </a:buClr>
              <a:buSzPts val="1100"/>
              <a:buFont typeface="Arial"/>
              <a:buNone/>
            </a:pPr>
            <a:r>
              <a:rPr b="0" i="0" lang="en-US" sz="3500" u="none" cap="none" strike="noStrike">
                <a:solidFill>
                  <a:srgbClr val="434343"/>
                </a:solidFill>
                <a:latin typeface="Avenir"/>
                <a:ea typeface="Avenir"/>
                <a:cs typeface="Avenir"/>
                <a:sym typeface="Avenir"/>
              </a:rPr>
              <a:t>Quelles sont les conséquences apportées par l’adoption de ces attitudes malsaines pour le personnage principal  et pour les autres ?</a:t>
            </a:r>
            <a:endParaRPr b="0" i="0" sz="3500" u="none" cap="none" strike="noStrike">
              <a:solidFill>
                <a:srgbClr val="1C1C1C"/>
              </a:solidFill>
              <a:latin typeface="Avenir"/>
              <a:ea typeface="Avenir"/>
              <a:cs typeface="Avenir"/>
              <a:sym typeface="Avenir"/>
            </a:endParaRPr>
          </a:p>
        </p:txBody>
      </p:sp>
      <p:pic>
        <p:nvPicPr>
          <p:cNvPr id="332" name="Google Shape;332;p21"/>
          <p:cNvPicPr preferRelativeResize="0"/>
          <p:nvPr/>
        </p:nvPicPr>
        <p:blipFill rotWithShape="1">
          <a:blip r:embed="rId5">
            <a:alphaModFix/>
          </a:blip>
          <a:srcRect b="0" l="0" r="0" t="0"/>
          <a:stretch/>
        </p:blipFill>
        <p:spPr>
          <a:xfrm>
            <a:off x="12637353" y="5788226"/>
            <a:ext cx="4588000" cy="34365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grpSp>
        <p:nvGrpSpPr>
          <p:cNvPr id="337" name="Google Shape;337;p22"/>
          <p:cNvGrpSpPr/>
          <p:nvPr/>
        </p:nvGrpSpPr>
        <p:grpSpPr>
          <a:xfrm>
            <a:off x="-201706" y="2581730"/>
            <a:ext cx="18669000" cy="7906976"/>
            <a:chOff x="0" y="-38100"/>
            <a:chExt cx="4916938" cy="2082496"/>
          </a:xfrm>
        </p:grpSpPr>
        <p:sp>
          <p:nvSpPr>
            <p:cNvPr id="338" name="Google Shape;338;p22"/>
            <p:cNvSpPr/>
            <p:nvPr/>
          </p:nvSpPr>
          <p:spPr>
            <a:xfrm>
              <a:off x="0" y="0"/>
              <a:ext cx="4916938" cy="2044396"/>
            </a:xfrm>
            <a:custGeom>
              <a:rect b="b" l="l" r="r" t="t"/>
              <a:pathLst>
                <a:path extrusionOk="0" h="2044396" w="4916938">
                  <a:moveTo>
                    <a:pt x="0" y="0"/>
                  </a:moveTo>
                  <a:lnTo>
                    <a:pt x="4916938" y="0"/>
                  </a:lnTo>
                  <a:lnTo>
                    <a:pt x="4916938" y="2044396"/>
                  </a:lnTo>
                  <a:lnTo>
                    <a:pt x="0" y="2044396"/>
                  </a:lnTo>
                  <a:close/>
                </a:path>
              </a:pathLst>
            </a:custGeom>
            <a:solidFill>
              <a:srgbClr val="F0F0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39" name="Google Shape;339;p22"/>
            <p:cNvSpPr txBox="1"/>
            <p:nvPr/>
          </p:nvSpPr>
          <p:spPr>
            <a:xfrm>
              <a:off x="0" y="-38100"/>
              <a:ext cx="4916938" cy="208249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40" name="Google Shape;340;p22"/>
          <p:cNvGrpSpPr/>
          <p:nvPr/>
        </p:nvGrpSpPr>
        <p:grpSpPr>
          <a:xfrm>
            <a:off x="-201706" y="-279132"/>
            <a:ext cx="18669000" cy="3275585"/>
            <a:chOff x="0" y="-38100"/>
            <a:chExt cx="4916938" cy="862705"/>
          </a:xfrm>
        </p:grpSpPr>
        <p:sp>
          <p:nvSpPr>
            <p:cNvPr id="341" name="Google Shape;341;p22"/>
            <p:cNvSpPr/>
            <p:nvPr/>
          </p:nvSpPr>
          <p:spPr>
            <a:xfrm>
              <a:off x="0" y="0"/>
              <a:ext cx="4916938" cy="824605"/>
            </a:xfrm>
            <a:custGeom>
              <a:rect b="b" l="l" r="r" t="t"/>
              <a:pathLst>
                <a:path extrusionOk="0" h="824605" w="4916938">
                  <a:moveTo>
                    <a:pt x="0" y="0"/>
                  </a:moveTo>
                  <a:lnTo>
                    <a:pt x="4916938" y="0"/>
                  </a:lnTo>
                  <a:lnTo>
                    <a:pt x="4916938" y="824605"/>
                  </a:lnTo>
                  <a:lnTo>
                    <a:pt x="0" y="824605"/>
                  </a:lnTo>
                  <a:close/>
                </a:path>
              </a:pathLst>
            </a:custGeom>
            <a:solidFill>
              <a:srgbClr val="C8A18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2" name="Google Shape;342;p22"/>
            <p:cNvSpPr txBox="1"/>
            <p:nvPr/>
          </p:nvSpPr>
          <p:spPr>
            <a:xfrm>
              <a:off x="0" y="-38100"/>
              <a:ext cx="4916938" cy="86270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43" name="Google Shape;343;p22"/>
          <p:cNvSpPr/>
          <p:nvPr/>
        </p:nvSpPr>
        <p:spPr>
          <a:xfrm>
            <a:off x="991613" y="125888"/>
            <a:ext cx="2465562" cy="2465562"/>
          </a:xfrm>
          <a:custGeom>
            <a:rect b="b" l="l" r="r" t="t"/>
            <a:pathLst>
              <a:path extrusionOk="0" h="2465562" w="2465562">
                <a:moveTo>
                  <a:pt x="0" y="0"/>
                </a:moveTo>
                <a:lnTo>
                  <a:pt x="2465562" y="0"/>
                </a:lnTo>
                <a:lnTo>
                  <a:pt x="2465562" y="2465562"/>
                </a:lnTo>
                <a:lnTo>
                  <a:pt x="0" y="246556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4" name="Google Shape;344;p22"/>
          <p:cNvSpPr txBox="1"/>
          <p:nvPr/>
        </p:nvSpPr>
        <p:spPr>
          <a:xfrm>
            <a:off x="4494535" y="861078"/>
            <a:ext cx="9298800" cy="861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Clr>
                <a:srgbClr val="000000"/>
              </a:buClr>
              <a:buSzPts val="1100"/>
              <a:buFont typeface="Arial"/>
              <a:buNone/>
            </a:pPr>
            <a:r>
              <a:rPr b="1" i="0" lang="en-US" sz="5600" u="none" cap="none" strike="noStrike">
                <a:solidFill>
                  <a:srgbClr val="1C1C1C"/>
                </a:solidFill>
                <a:latin typeface="Avenir"/>
                <a:ea typeface="Avenir"/>
                <a:cs typeface="Avenir"/>
                <a:sym typeface="Avenir"/>
              </a:rPr>
              <a:t>Et si on en parlait…</a:t>
            </a:r>
            <a:endParaRPr b="1" i="0" sz="5600" u="none" cap="none" strike="noStrike">
              <a:solidFill>
                <a:srgbClr val="1C1C1C"/>
              </a:solidFill>
              <a:latin typeface="Avenir"/>
              <a:ea typeface="Avenir"/>
              <a:cs typeface="Avenir"/>
              <a:sym typeface="Avenir"/>
            </a:endParaRPr>
          </a:p>
        </p:txBody>
      </p:sp>
      <p:sp>
        <p:nvSpPr>
          <p:cNvPr id="345" name="Google Shape;345;p22"/>
          <p:cNvSpPr txBox="1"/>
          <p:nvPr/>
        </p:nvSpPr>
        <p:spPr>
          <a:xfrm>
            <a:off x="2460563" y="3787688"/>
            <a:ext cx="13344600" cy="5495100"/>
          </a:xfrm>
          <a:prstGeom prst="rect">
            <a:avLst/>
          </a:prstGeom>
          <a:noFill/>
          <a:ln>
            <a:noFill/>
          </a:ln>
        </p:spPr>
        <p:txBody>
          <a:bodyPr anchorCtr="0" anchor="t" bIns="0" lIns="0" spcFirstLastPara="1" rIns="0" wrap="square" tIns="0">
            <a:spAutoFit/>
          </a:bodyPr>
          <a:lstStyle/>
          <a:p>
            <a:pPr indent="-450850" lvl="0" marL="457200" marR="0" rtl="0" algn="l">
              <a:lnSpc>
                <a:spcPct val="115000"/>
              </a:lnSpc>
              <a:spcBef>
                <a:spcPts val="0"/>
              </a:spcBef>
              <a:spcAft>
                <a:spcPts val="0"/>
              </a:spcAft>
              <a:buClr>
                <a:srgbClr val="434343"/>
              </a:buClr>
              <a:buSzPts val="3500"/>
              <a:buFont typeface="Avenir"/>
              <a:buChar char="●"/>
            </a:pPr>
            <a:r>
              <a:rPr b="0" i="0" lang="en-US" sz="3500" u="none" cap="none" strike="noStrike">
                <a:solidFill>
                  <a:srgbClr val="434343"/>
                </a:solidFill>
                <a:latin typeface="Avenir"/>
                <a:ea typeface="Avenir"/>
                <a:cs typeface="Avenir"/>
                <a:sym typeface="Avenir"/>
              </a:rPr>
              <a:t>Avez-vous déjà entendu certaines autour de vous des remarques qui ont été adressées au personnage principal? 	Par exemple : « Il faut être courageux », </a:t>
            </a:r>
            <a:endParaRPr b="0" i="0" sz="3500" u="none" cap="none" strike="noStrike">
              <a:solidFill>
                <a:srgbClr val="434343"/>
              </a:solidFill>
              <a:latin typeface="Avenir"/>
              <a:ea typeface="Avenir"/>
              <a:cs typeface="Avenir"/>
              <a:sym typeface="Avenir"/>
            </a:endParaRPr>
          </a:p>
          <a:p>
            <a:pPr indent="0" lvl="0" marL="1828800" marR="0" rtl="0" algn="l">
              <a:lnSpc>
                <a:spcPct val="115000"/>
              </a:lnSpc>
              <a:spcBef>
                <a:spcPts val="0"/>
              </a:spcBef>
              <a:spcAft>
                <a:spcPts val="0"/>
              </a:spcAft>
              <a:buClr>
                <a:srgbClr val="000000"/>
              </a:buClr>
              <a:buSzPts val="3500"/>
              <a:buFont typeface="Arial"/>
              <a:buNone/>
            </a:pPr>
            <a:r>
              <a:rPr b="0" i="0" lang="en-US" sz="3500" u="none" cap="none" strike="noStrike">
                <a:solidFill>
                  <a:srgbClr val="434343"/>
                </a:solidFill>
                <a:latin typeface="Avenir"/>
                <a:ea typeface="Avenir"/>
                <a:cs typeface="Avenir"/>
                <a:sym typeface="Avenir"/>
              </a:rPr>
              <a:t>« Les vrais gars ne pleurent pas »,</a:t>
            </a:r>
            <a:endParaRPr b="0" i="0" sz="3500" u="none" cap="none" strike="noStrike">
              <a:solidFill>
                <a:srgbClr val="434343"/>
              </a:solidFill>
              <a:latin typeface="Avenir"/>
              <a:ea typeface="Avenir"/>
              <a:cs typeface="Avenir"/>
              <a:sym typeface="Avenir"/>
            </a:endParaRPr>
          </a:p>
          <a:p>
            <a:pPr indent="0" lvl="0" marL="1828800" marR="0" rtl="0" algn="l">
              <a:lnSpc>
                <a:spcPct val="115000"/>
              </a:lnSpc>
              <a:spcBef>
                <a:spcPts val="0"/>
              </a:spcBef>
              <a:spcAft>
                <a:spcPts val="0"/>
              </a:spcAft>
              <a:buClr>
                <a:srgbClr val="000000"/>
              </a:buClr>
              <a:buSzPts val="3500"/>
              <a:buFont typeface="Arial"/>
              <a:buNone/>
            </a:pPr>
            <a:r>
              <a:rPr b="0" i="0" lang="en-US" sz="3500" u="none" cap="none" strike="noStrike">
                <a:solidFill>
                  <a:srgbClr val="434343"/>
                </a:solidFill>
                <a:latin typeface="Avenir"/>
                <a:ea typeface="Avenir"/>
                <a:cs typeface="Avenir"/>
                <a:sym typeface="Avenir"/>
              </a:rPr>
              <a:t>« Soit un grand garçon »</a:t>
            </a:r>
            <a:endParaRPr b="0" i="0" sz="3500" u="none" cap="none" strike="noStrike">
              <a:solidFill>
                <a:srgbClr val="434343"/>
              </a:solidFill>
              <a:latin typeface="Avenir"/>
              <a:ea typeface="Avenir"/>
              <a:cs typeface="Avenir"/>
              <a:sym typeface="Avenir"/>
            </a:endParaRPr>
          </a:p>
          <a:p>
            <a:pPr indent="0" lvl="0" marL="0" marR="0" rtl="0" algn="l">
              <a:lnSpc>
                <a:spcPct val="115000"/>
              </a:lnSpc>
              <a:spcBef>
                <a:spcPts val="0"/>
              </a:spcBef>
              <a:spcAft>
                <a:spcPts val="0"/>
              </a:spcAft>
              <a:buClr>
                <a:srgbClr val="000000"/>
              </a:buClr>
              <a:buSzPts val="3500"/>
              <a:buFont typeface="Arial"/>
              <a:buNone/>
            </a:pPr>
            <a:r>
              <a:t/>
            </a:r>
            <a:endParaRPr b="0" i="0" sz="3500" u="none" cap="none" strike="noStrike">
              <a:solidFill>
                <a:srgbClr val="434343"/>
              </a:solidFill>
              <a:latin typeface="Avenir"/>
              <a:ea typeface="Avenir"/>
              <a:cs typeface="Avenir"/>
              <a:sym typeface="Avenir"/>
            </a:endParaRPr>
          </a:p>
          <a:p>
            <a:pPr indent="-450850" lvl="0" marL="457200" marR="0" rtl="0" algn="l">
              <a:lnSpc>
                <a:spcPct val="115000"/>
              </a:lnSpc>
              <a:spcBef>
                <a:spcPts val="0"/>
              </a:spcBef>
              <a:spcAft>
                <a:spcPts val="0"/>
              </a:spcAft>
              <a:buClr>
                <a:srgbClr val="434343"/>
              </a:buClr>
              <a:buSzPts val="3500"/>
              <a:buFont typeface="Avenir"/>
              <a:buChar char="●"/>
            </a:pPr>
            <a:r>
              <a:rPr b="0" i="0" lang="en-US" sz="3500" u="none" cap="none" strike="noStrike">
                <a:solidFill>
                  <a:srgbClr val="434343"/>
                </a:solidFill>
                <a:latin typeface="Avenir"/>
                <a:ea typeface="Avenir"/>
                <a:cs typeface="Avenir"/>
                <a:sym typeface="Avenir"/>
              </a:rPr>
              <a:t>Comment réagissez-vous maintenant à remarques?</a:t>
            </a:r>
            <a:endParaRPr b="0" i="0" sz="3500" u="none" cap="none" strike="noStrike">
              <a:solidFill>
                <a:srgbClr val="434343"/>
              </a:solidFill>
              <a:latin typeface="Avenir"/>
              <a:ea typeface="Avenir"/>
              <a:cs typeface="Avenir"/>
              <a:sym typeface="Avenir"/>
            </a:endParaRPr>
          </a:p>
          <a:p>
            <a:pPr indent="0" lvl="0" marL="457200" marR="0" rtl="0" algn="l">
              <a:lnSpc>
                <a:spcPct val="115000"/>
              </a:lnSpc>
              <a:spcBef>
                <a:spcPts val="0"/>
              </a:spcBef>
              <a:spcAft>
                <a:spcPts val="0"/>
              </a:spcAft>
              <a:buClr>
                <a:srgbClr val="000000"/>
              </a:buClr>
              <a:buSzPts val="3500"/>
              <a:buFont typeface="Arial"/>
              <a:buNone/>
            </a:pPr>
            <a:r>
              <a:t/>
            </a:r>
            <a:endParaRPr b="0" i="0" sz="3500" u="none" cap="none" strike="noStrike">
              <a:solidFill>
                <a:srgbClr val="434343"/>
              </a:solidFill>
              <a:latin typeface="Avenir"/>
              <a:ea typeface="Avenir"/>
              <a:cs typeface="Avenir"/>
              <a:sym typeface="Avenir"/>
            </a:endParaRPr>
          </a:p>
          <a:p>
            <a:pPr indent="-450850" lvl="0" marL="457200" marR="0" rtl="0" algn="l">
              <a:lnSpc>
                <a:spcPct val="115000"/>
              </a:lnSpc>
              <a:spcBef>
                <a:spcPts val="0"/>
              </a:spcBef>
              <a:spcAft>
                <a:spcPts val="0"/>
              </a:spcAft>
              <a:buClr>
                <a:srgbClr val="434343"/>
              </a:buClr>
              <a:buSzPts val="3500"/>
              <a:buFont typeface="Avenir"/>
              <a:buChar char="●"/>
            </a:pPr>
            <a:r>
              <a:rPr b="0" i="0" lang="en-US" sz="3500" u="none" cap="none" strike="noStrike">
                <a:solidFill>
                  <a:srgbClr val="434343"/>
                </a:solidFill>
                <a:latin typeface="Avenir"/>
                <a:ea typeface="Avenir"/>
                <a:cs typeface="Avenir"/>
                <a:sym typeface="Avenir"/>
              </a:rPr>
              <a:t>Que ressentez-vous face à cette vidéo?</a:t>
            </a:r>
            <a:endParaRPr b="0" i="0" sz="3500" u="none" cap="none" strike="noStrike">
              <a:solidFill>
                <a:srgbClr val="434343"/>
              </a:solidFill>
              <a:latin typeface="Avenir"/>
              <a:ea typeface="Avenir"/>
              <a:cs typeface="Avenir"/>
              <a:sym typeface="Avenir"/>
            </a:endParaRPr>
          </a:p>
        </p:txBody>
      </p:sp>
      <p:pic>
        <p:nvPicPr>
          <p:cNvPr id="346" name="Google Shape;346;p22"/>
          <p:cNvPicPr preferRelativeResize="0"/>
          <p:nvPr/>
        </p:nvPicPr>
        <p:blipFill rotWithShape="1">
          <a:blip r:embed="rId4">
            <a:alphaModFix/>
          </a:blip>
          <a:srcRect b="0" l="0" r="0" t="0"/>
          <a:stretch/>
        </p:blipFill>
        <p:spPr>
          <a:xfrm>
            <a:off x="13864975" y="5256994"/>
            <a:ext cx="3691192" cy="2556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grpSp>
        <p:nvGrpSpPr>
          <p:cNvPr id="351" name="Google Shape;351;p23"/>
          <p:cNvGrpSpPr/>
          <p:nvPr/>
        </p:nvGrpSpPr>
        <p:grpSpPr>
          <a:xfrm>
            <a:off x="0" y="-144661"/>
            <a:ext cx="5782235" cy="10431661"/>
            <a:chOff x="0" y="-38100"/>
            <a:chExt cx="1522893" cy="2747433"/>
          </a:xfrm>
        </p:grpSpPr>
        <p:sp>
          <p:nvSpPr>
            <p:cNvPr id="352" name="Google Shape;352;p23"/>
            <p:cNvSpPr/>
            <p:nvPr/>
          </p:nvSpPr>
          <p:spPr>
            <a:xfrm>
              <a:off x="0" y="0"/>
              <a:ext cx="1522893" cy="2709333"/>
            </a:xfrm>
            <a:custGeom>
              <a:rect b="b" l="l" r="r" t="t"/>
              <a:pathLst>
                <a:path extrusionOk="0" h="2709333" w="1522893">
                  <a:moveTo>
                    <a:pt x="0" y="0"/>
                  </a:moveTo>
                  <a:lnTo>
                    <a:pt x="1522893" y="0"/>
                  </a:lnTo>
                  <a:lnTo>
                    <a:pt x="1522893" y="2709333"/>
                  </a:lnTo>
                  <a:lnTo>
                    <a:pt x="0" y="2709333"/>
                  </a:lnTo>
                  <a:close/>
                </a:path>
              </a:pathLst>
            </a:custGeom>
            <a:solidFill>
              <a:srgbClr val="C8A18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3" name="Google Shape;353;p23"/>
            <p:cNvSpPr txBox="1"/>
            <p:nvPr/>
          </p:nvSpPr>
          <p:spPr>
            <a:xfrm>
              <a:off x="0" y="-38100"/>
              <a:ext cx="1522893"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54" name="Google Shape;354;p23"/>
          <p:cNvGrpSpPr/>
          <p:nvPr/>
        </p:nvGrpSpPr>
        <p:grpSpPr>
          <a:xfrm>
            <a:off x="5782235" y="-144661"/>
            <a:ext cx="12685059" cy="10431661"/>
            <a:chOff x="0" y="-38100"/>
            <a:chExt cx="3340921" cy="2747433"/>
          </a:xfrm>
        </p:grpSpPr>
        <p:sp>
          <p:nvSpPr>
            <p:cNvPr id="355" name="Google Shape;355;p23"/>
            <p:cNvSpPr/>
            <p:nvPr/>
          </p:nvSpPr>
          <p:spPr>
            <a:xfrm>
              <a:off x="0" y="0"/>
              <a:ext cx="3340921" cy="2709333"/>
            </a:xfrm>
            <a:custGeom>
              <a:rect b="b" l="l" r="r" t="t"/>
              <a:pathLst>
                <a:path extrusionOk="0" h="2709333" w="3340921">
                  <a:moveTo>
                    <a:pt x="0" y="0"/>
                  </a:moveTo>
                  <a:lnTo>
                    <a:pt x="3340921" y="0"/>
                  </a:lnTo>
                  <a:lnTo>
                    <a:pt x="3340921" y="2709333"/>
                  </a:lnTo>
                  <a:lnTo>
                    <a:pt x="0" y="2709333"/>
                  </a:lnTo>
                  <a:close/>
                </a:path>
              </a:pathLst>
            </a:custGeom>
            <a:solidFill>
              <a:srgbClr val="F0F0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6" name="Google Shape;356;p23"/>
            <p:cNvSpPr txBox="1"/>
            <p:nvPr/>
          </p:nvSpPr>
          <p:spPr>
            <a:xfrm>
              <a:off x="0" y="-38100"/>
              <a:ext cx="3340921"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57" name="Google Shape;357;p23"/>
          <p:cNvSpPr txBox="1"/>
          <p:nvPr/>
        </p:nvSpPr>
        <p:spPr>
          <a:xfrm>
            <a:off x="697052" y="838200"/>
            <a:ext cx="4753500" cy="769500"/>
          </a:xfrm>
          <a:prstGeom prst="rect">
            <a:avLst/>
          </a:prstGeom>
          <a:noFill/>
          <a:ln>
            <a:noFill/>
          </a:ln>
        </p:spPr>
        <p:txBody>
          <a:bodyPr anchorCtr="0" anchor="t" bIns="0" lIns="0" spcFirstLastPara="1" rIns="0" wrap="square" tIns="0">
            <a:spAutoFit/>
          </a:bodyPr>
          <a:lstStyle/>
          <a:p>
            <a:pPr indent="0" lvl="0" marL="0" marR="0" rtl="0" algn="l">
              <a:lnSpc>
                <a:spcPct val="140008"/>
              </a:lnSpc>
              <a:spcBef>
                <a:spcPts val="0"/>
              </a:spcBef>
              <a:spcAft>
                <a:spcPts val="0"/>
              </a:spcAft>
              <a:buClr>
                <a:srgbClr val="000000"/>
              </a:buClr>
              <a:buSzPts val="4999"/>
              <a:buFont typeface="Arial"/>
              <a:buNone/>
            </a:pPr>
            <a:r>
              <a:rPr b="1" i="0" lang="en-US" sz="4999" u="none" cap="none" strike="noStrike">
                <a:solidFill>
                  <a:srgbClr val="1C1C1C"/>
                </a:solidFill>
                <a:latin typeface="Avenir"/>
                <a:ea typeface="Avenir"/>
                <a:cs typeface="Avenir"/>
                <a:sym typeface="Avenir"/>
              </a:rPr>
              <a:t>Activité 3:</a:t>
            </a:r>
            <a:endParaRPr b="0" i="0" sz="1400" u="none" cap="none" strike="noStrike">
              <a:solidFill>
                <a:srgbClr val="000000"/>
              </a:solidFill>
              <a:latin typeface="Arial"/>
              <a:ea typeface="Arial"/>
              <a:cs typeface="Arial"/>
              <a:sym typeface="Arial"/>
            </a:endParaRPr>
          </a:p>
        </p:txBody>
      </p:sp>
      <p:sp>
        <p:nvSpPr>
          <p:cNvPr id="358" name="Google Shape;358;p23"/>
          <p:cNvSpPr txBox="1"/>
          <p:nvPr/>
        </p:nvSpPr>
        <p:spPr>
          <a:xfrm>
            <a:off x="7977438" y="1352401"/>
            <a:ext cx="8294700" cy="2715300"/>
          </a:xfrm>
          <a:prstGeom prst="rect">
            <a:avLst/>
          </a:prstGeom>
          <a:noFill/>
          <a:ln>
            <a:noFill/>
          </a:ln>
        </p:spPr>
        <p:txBody>
          <a:bodyPr anchorCtr="0" anchor="t" bIns="0" lIns="0" spcFirstLastPara="1" rIns="0" wrap="square" tIns="0">
            <a:spAutoFit/>
          </a:bodyPr>
          <a:lstStyle/>
          <a:p>
            <a:pPr indent="0" lvl="0" marL="0" marR="0" rtl="0" algn="ctr">
              <a:lnSpc>
                <a:spcPct val="160000"/>
              </a:lnSpc>
              <a:spcBef>
                <a:spcPts val="0"/>
              </a:spcBef>
              <a:spcAft>
                <a:spcPts val="0"/>
              </a:spcAft>
              <a:buClr>
                <a:srgbClr val="000000"/>
              </a:buClr>
              <a:buSzPts val="4200"/>
              <a:buFont typeface="Arial"/>
              <a:buNone/>
            </a:pPr>
            <a:r>
              <a:rPr b="0" i="0" lang="en-US" sz="4200" u="none" cap="none" strike="noStrike">
                <a:solidFill>
                  <a:srgbClr val="1C1C1C"/>
                </a:solidFill>
                <a:latin typeface="Avenir"/>
                <a:ea typeface="Avenir"/>
                <a:cs typeface="Avenir"/>
                <a:sym typeface="Avenir"/>
              </a:rPr>
              <a:t>Soyons conscients des effets des attentes de la masculinité malsaine sur les autres</a:t>
            </a:r>
            <a:endParaRPr b="0" i="0" sz="2100" u="none" cap="none" strike="noStrike">
              <a:solidFill>
                <a:srgbClr val="000000"/>
              </a:solidFill>
              <a:latin typeface="Arial"/>
              <a:ea typeface="Arial"/>
              <a:cs typeface="Arial"/>
              <a:sym typeface="Arial"/>
            </a:endParaRPr>
          </a:p>
        </p:txBody>
      </p:sp>
      <p:pic>
        <p:nvPicPr>
          <p:cNvPr id="359" name="Google Shape;359;p23"/>
          <p:cNvPicPr preferRelativeResize="0"/>
          <p:nvPr/>
        </p:nvPicPr>
        <p:blipFill rotWithShape="1">
          <a:blip r:embed="rId3">
            <a:alphaModFix/>
          </a:blip>
          <a:srcRect b="0" l="0" r="0" t="0"/>
          <a:stretch/>
        </p:blipFill>
        <p:spPr>
          <a:xfrm>
            <a:off x="8118407" y="4883956"/>
            <a:ext cx="8012801" cy="40064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grpSp>
        <p:nvGrpSpPr>
          <p:cNvPr id="364" name="Google Shape;364;p24"/>
          <p:cNvGrpSpPr/>
          <p:nvPr/>
        </p:nvGrpSpPr>
        <p:grpSpPr>
          <a:xfrm>
            <a:off x="0" y="-144661"/>
            <a:ext cx="634634" cy="10431661"/>
            <a:chOff x="0" y="-38100"/>
            <a:chExt cx="167146" cy="2747433"/>
          </a:xfrm>
        </p:grpSpPr>
        <p:sp>
          <p:nvSpPr>
            <p:cNvPr id="365" name="Google Shape;365;p24"/>
            <p:cNvSpPr/>
            <p:nvPr/>
          </p:nvSpPr>
          <p:spPr>
            <a:xfrm>
              <a:off x="0" y="0"/>
              <a:ext cx="167146" cy="2709333"/>
            </a:xfrm>
            <a:custGeom>
              <a:rect b="b" l="l" r="r" t="t"/>
              <a:pathLst>
                <a:path extrusionOk="0" h="2709333" w="167146">
                  <a:moveTo>
                    <a:pt x="0" y="0"/>
                  </a:moveTo>
                  <a:lnTo>
                    <a:pt x="167146" y="0"/>
                  </a:lnTo>
                  <a:lnTo>
                    <a:pt x="167146" y="2709333"/>
                  </a:lnTo>
                  <a:lnTo>
                    <a:pt x="0" y="2709333"/>
                  </a:lnTo>
                  <a:close/>
                </a:path>
              </a:pathLst>
            </a:custGeom>
            <a:solidFill>
              <a:srgbClr val="C8A18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66" name="Google Shape;366;p24"/>
            <p:cNvSpPr txBox="1"/>
            <p:nvPr/>
          </p:nvSpPr>
          <p:spPr>
            <a:xfrm>
              <a:off x="0" y="-38100"/>
              <a:ext cx="167146"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67" name="Google Shape;367;p24"/>
          <p:cNvGrpSpPr/>
          <p:nvPr/>
        </p:nvGrpSpPr>
        <p:grpSpPr>
          <a:xfrm>
            <a:off x="634634" y="-144661"/>
            <a:ext cx="17832660" cy="10431661"/>
            <a:chOff x="0" y="-38100"/>
            <a:chExt cx="4696668" cy="2747433"/>
          </a:xfrm>
        </p:grpSpPr>
        <p:sp>
          <p:nvSpPr>
            <p:cNvPr id="368" name="Google Shape;368;p24"/>
            <p:cNvSpPr/>
            <p:nvPr/>
          </p:nvSpPr>
          <p:spPr>
            <a:xfrm>
              <a:off x="0" y="0"/>
              <a:ext cx="4696668" cy="2709333"/>
            </a:xfrm>
            <a:custGeom>
              <a:rect b="b" l="l" r="r" t="t"/>
              <a:pathLst>
                <a:path extrusionOk="0" h="2709333" w="4696668">
                  <a:moveTo>
                    <a:pt x="0" y="0"/>
                  </a:moveTo>
                  <a:lnTo>
                    <a:pt x="4696668" y="0"/>
                  </a:lnTo>
                  <a:lnTo>
                    <a:pt x="4696668" y="2709333"/>
                  </a:lnTo>
                  <a:lnTo>
                    <a:pt x="0" y="2709333"/>
                  </a:lnTo>
                  <a:close/>
                </a:path>
              </a:pathLst>
            </a:custGeom>
            <a:solidFill>
              <a:srgbClr val="F0F0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69" name="Google Shape;369;p24"/>
            <p:cNvSpPr txBox="1"/>
            <p:nvPr/>
          </p:nvSpPr>
          <p:spPr>
            <a:xfrm>
              <a:off x="0" y="-38100"/>
              <a:ext cx="4696668"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70" name="Google Shape;370;p24"/>
          <p:cNvSpPr/>
          <p:nvPr/>
        </p:nvSpPr>
        <p:spPr>
          <a:xfrm>
            <a:off x="424834" y="6867115"/>
            <a:ext cx="4267696" cy="4267696"/>
          </a:xfrm>
          <a:custGeom>
            <a:rect b="b" l="l" r="r" t="t"/>
            <a:pathLst>
              <a:path extrusionOk="0" h="4267696" w="4267696">
                <a:moveTo>
                  <a:pt x="0" y="0"/>
                </a:moveTo>
                <a:lnTo>
                  <a:pt x="4267696" y="0"/>
                </a:lnTo>
                <a:lnTo>
                  <a:pt x="4267696" y="4267696"/>
                </a:lnTo>
                <a:lnTo>
                  <a:pt x="0" y="4267696"/>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71" name="Google Shape;371;p24"/>
          <p:cNvSpPr txBox="1"/>
          <p:nvPr/>
        </p:nvSpPr>
        <p:spPr>
          <a:xfrm>
            <a:off x="1875475" y="1592450"/>
            <a:ext cx="5119800" cy="5864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500"/>
              <a:buFont typeface="Arial"/>
              <a:buNone/>
            </a:pPr>
            <a:r>
              <a:rPr b="0" i="0" lang="en-US" sz="3500" u="none" cap="none" strike="noStrike">
                <a:solidFill>
                  <a:srgbClr val="000000"/>
                </a:solidFill>
                <a:latin typeface="Avenir"/>
                <a:ea typeface="Avenir"/>
                <a:cs typeface="Avenir"/>
                <a:sym typeface="Avenir"/>
              </a:rPr>
              <a:t>Voici différents scénarios qui peuvent se passer autour de toi…</a:t>
            </a:r>
            <a:endParaRPr b="0" i="0" sz="3200" u="none" cap="none" strike="noStrike">
              <a:solidFill>
                <a:srgbClr val="000000"/>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rgbClr val="000000"/>
              </a:solidFill>
              <a:latin typeface="Avenir"/>
              <a:ea typeface="Avenir"/>
              <a:cs typeface="Avenir"/>
              <a:sym typeface="Avenir"/>
            </a:endParaRPr>
          </a:p>
          <a:p>
            <a:pPr indent="-371475" lvl="0" marL="1257300" marR="0" rtl="0" algn="l">
              <a:lnSpc>
                <a:spcPct val="100000"/>
              </a:lnSpc>
              <a:spcBef>
                <a:spcPts val="0"/>
              </a:spcBef>
              <a:spcAft>
                <a:spcPts val="0"/>
              </a:spcAft>
              <a:buClr>
                <a:srgbClr val="434343"/>
              </a:buClr>
              <a:buSzPts val="3000"/>
              <a:buFont typeface="Avenir"/>
              <a:buChar char="✔"/>
            </a:pPr>
            <a:r>
              <a:rPr b="0" i="0" lang="en-US" sz="3000" u="none" cap="none" strike="noStrike">
                <a:solidFill>
                  <a:srgbClr val="434343"/>
                </a:solidFill>
                <a:latin typeface="Avenir"/>
                <a:ea typeface="Avenir"/>
                <a:cs typeface="Avenir"/>
                <a:sym typeface="Avenir"/>
              </a:rPr>
              <a:t>En équipe, vous devrez débattre des attitudes et conséquences selon que les personnes ont des attitudes   de masculinité saines ou malsaines…</a:t>
            </a:r>
            <a:endParaRPr b="0" i="0" sz="2700" u="none" cap="none" strike="noStrike">
              <a:solidFill>
                <a:srgbClr val="434343"/>
              </a:solidFill>
              <a:latin typeface="Avenir"/>
              <a:ea typeface="Avenir"/>
              <a:cs typeface="Avenir"/>
              <a:sym typeface="Avenir"/>
            </a:endParaRPr>
          </a:p>
        </p:txBody>
      </p:sp>
      <p:pic>
        <p:nvPicPr>
          <p:cNvPr id="372" name="Google Shape;372;p24"/>
          <p:cNvPicPr preferRelativeResize="0"/>
          <p:nvPr/>
        </p:nvPicPr>
        <p:blipFill rotWithShape="1">
          <a:blip r:embed="rId4">
            <a:alphaModFix/>
          </a:blip>
          <a:srcRect b="0" l="0" r="0" t="0"/>
          <a:stretch/>
        </p:blipFill>
        <p:spPr>
          <a:xfrm>
            <a:off x="7784775" y="1592450"/>
            <a:ext cx="9733475" cy="67403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grpSp>
        <p:nvGrpSpPr>
          <p:cNvPr id="377" name="Google Shape;377;p25"/>
          <p:cNvGrpSpPr/>
          <p:nvPr/>
        </p:nvGrpSpPr>
        <p:grpSpPr>
          <a:xfrm>
            <a:off x="-209475" y="-155112"/>
            <a:ext cx="18706947" cy="10431728"/>
            <a:chOff x="0" y="-38100"/>
            <a:chExt cx="4926900" cy="2747433"/>
          </a:xfrm>
        </p:grpSpPr>
        <p:sp>
          <p:nvSpPr>
            <p:cNvPr id="378" name="Google Shape;378;p25"/>
            <p:cNvSpPr/>
            <p:nvPr/>
          </p:nvSpPr>
          <p:spPr>
            <a:xfrm>
              <a:off x="0" y="0"/>
              <a:ext cx="4926873" cy="2709333"/>
            </a:xfrm>
            <a:custGeom>
              <a:rect b="b" l="l" r="r" t="t"/>
              <a:pathLst>
                <a:path extrusionOk="0" h="2709333" w="4926873">
                  <a:moveTo>
                    <a:pt x="0" y="0"/>
                  </a:moveTo>
                  <a:lnTo>
                    <a:pt x="4926873" y="0"/>
                  </a:lnTo>
                  <a:lnTo>
                    <a:pt x="4926873" y="2709333"/>
                  </a:lnTo>
                  <a:lnTo>
                    <a:pt x="0" y="2709333"/>
                  </a:lnTo>
                  <a:close/>
                </a:path>
              </a:pathLst>
            </a:custGeom>
            <a:solidFill>
              <a:srgbClr val="F0F0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79" name="Google Shape;379;p25"/>
            <p:cNvSpPr txBox="1"/>
            <p:nvPr/>
          </p:nvSpPr>
          <p:spPr>
            <a:xfrm>
              <a:off x="0" y="-38100"/>
              <a:ext cx="4926900" cy="2747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80" name="Google Shape;380;p25"/>
          <p:cNvSpPr/>
          <p:nvPr/>
        </p:nvSpPr>
        <p:spPr>
          <a:xfrm>
            <a:off x="-239425" y="9375126"/>
            <a:ext cx="19420015" cy="902349"/>
          </a:xfrm>
          <a:custGeom>
            <a:rect b="b" l="l" r="r" t="t"/>
            <a:pathLst>
              <a:path extrusionOk="0" h="902349" w="19420015">
                <a:moveTo>
                  <a:pt x="0" y="0"/>
                </a:moveTo>
                <a:lnTo>
                  <a:pt x="19420015" y="0"/>
                </a:lnTo>
                <a:lnTo>
                  <a:pt x="19420015" y="902349"/>
                </a:lnTo>
                <a:lnTo>
                  <a:pt x="0" y="902349"/>
                </a:lnTo>
                <a:lnTo>
                  <a:pt x="0" y="0"/>
                </a:lnTo>
                <a:close/>
              </a:path>
            </a:pathLst>
          </a:custGeom>
          <a:blipFill rotWithShape="1">
            <a:blip r:embed="rId3">
              <a:alphaModFix/>
            </a:blip>
            <a:stretch>
              <a:fillRect b="-270329"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381" name="Google Shape;381;p25"/>
          <p:cNvPicPr preferRelativeResize="0"/>
          <p:nvPr/>
        </p:nvPicPr>
        <p:blipFill rotWithShape="1">
          <a:blip r:embed="rId4">
            <a:alphaModFix/>
          </a:blip>
          <a:srcRect b="0" l="0" r="0" t="0"/>
          <a:stretch/>
        </p:blipFill>
        <p:spPr>
          <a:xfrm>
            <a:off x="3539112" y="813200"/>
            <a:ext cx="11209775" cy="77134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8A18F"/>
        </a:solidFill>
      </p:bgPr>
    </p:bg>
    <p:spTree>
      <p:nvGrpSpPr>
        <p:cNvPr id="385" name="Shape 385"/>
        <p:cNvGrpSpPr/>
        <p:nvPr/>
      </p:nvGrpSpPr>
      <p:grpSpPr>
        <a:xfrm>
          <a:off x="0" y="0"/>
          <a:ext cx="0" cy="0"/>
          <a:chOff x="0" y="0"/>
          <a:chExt cx="0" cy="0"/>
        </a:xfrm>
      </p:grpSpPr>
      <p:sp>
        <p:nvSpPr>
          <p:cNvPr id="386" name="Google Shape;386;p26"/>
          <p:cNvSpPr/>
          <p:nvPr/>
        </p:nvSpPr>
        <p:spPr>
          <a:xfrm>
            <a:off x="15822438" y="7821438"/>
            <a:ext cx="2465562" cy="2465562"/>
          </a:xfrm>
          <a:custGeom>
            <a:rect b="b" l="l" r="r" t="t"/>
            <a:pathLst>
              <a:path extrusionOk="0" h="2465562" w="2465562">
                <a:moveTo>
                  <a:pt x="0" y="0"/>
                </a:moveTo>
                <a:lnTo>
                  <a:pt x="2465562" y="0"/>
                </a:lnTo>
                <a:lnTo>
                  <a:pt x="2465562" y="2465562"/>
                </a:lnTo>
                <a:lnTo>
                  <a:pt x="0" y="246556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87" name="Google Shape;387;p26"/>
          <p:cNvSpPr/>
          <p:nvPr/>
        </p:nvSpPr>
        <p:spPr>
          <a:xfrm>
            <a:off x="-114300" y="-728836"/>
            <a:ext cx="4000764" cy="4000764"/>
          </a:xfrm>
          <a:custGeom>
            <a:rect b="b" l="l" r="r" t="t"/>
            <a:pathLst>
              <a:path extrusionOk="0" h="4000764" w="4000764">
                <a:moveTo>
                  <a:pt x="0" y="0"/>
                </a:moveTo>
                <a:lnTo>
                  <a:pt x="4000764" y="0"/>
                </a:lnTo>
                <a:lnTo>
                  <a:pt x="4000764" y="4000764"/>
                </a:lnTo>
                <a:lnTo>
                  <a:pt x="0" y="4000764"/>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88" name="Google Shape;388;p26"/>
          <p:cNvSpPr txBox="1"/>
          <p:nvPr/>
        </p:nvSpPr>
        <p:spPr>
          <a:xfrm>
            <a:off x="4494535" y="838200"/>
            <a:ext cx="9298800" cy="1853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Clr>
                <a:srgbClr val="000000"/>
              </a:buClr>
              <a:buSzPts val="1100"/>
              <a:buFont typeface="Arial"/>
              <a:buNone/>
            </a:pPr>
            <a:r>
              <a:rPr b="1" i="0" lang="en-US" sz="5600" u="none" cap="none" strike="noStrike">
                <a:solidFill>
                  <a:srgbClr val="1C1C1C"/>
                </a:solidFill>
                <a:latin typeface="Avenir"/>
                <a:ea typeface="Avenir"/>
                <a:cs typeface="Avenir"/>
                <a:sym typeface="Avenir"/>
              </a:rPr>
              <a:t>Effets des attentes masculines malsaines</a:t>
            </a:r>
            <a:endParaRPr b="1" i="0" sz="5600" u="none" cap="none" strike="noStrike">
              <a:solidFill>
                <a:srgbClr val="1C1C1C"/>
              </a:solidFill>
              <a:latin typeface="Avenir"/>
              <a:ea typeface="Avenir"/>
              <a:cs typeface="Avenir"/>
              <a:sym typeface="Avenir"/>
            </a:endParaRPr>
          </a:p>
        </p:txBody>
      </p:sp>
      <p:sp>
        <p:nvSpPr>
          <p:cNvPr id="389" name="Google Shape;389;p26"/>
          <p:cNvSpPr txBox="1"/>
          <p:nvPr/>
        </p:nvSpPr>
        <p:spPr>
          <a:xfrm>
            <a:off x="2388225" y="3568450"/>
            <a:ext cx="13511400" cy="6114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0" i="0" lang="en-US" sz="3500" u="none" cap="none" strike="noStrike">
                <a:solidFill>
                  <a:srgbClr val="434343"/>
                </a:solidFill>
                <a:latin typeface="Avenir"/>
                <a:ea typeface="Avenir"/>
                <a:cs typeface="Avenir"/>
                <a:sym typeface="Avenir"/>
              </a:rPr>
              <a:t>En équipe , utilisez les questions suivantes pour discuter sur la question du scénario qui vous a été assigné.</a:t>
            </a:r>
            <a:endParaRPr b="0" i="0" sz="3500" u="none" cap="none" strike="noStrike">
              <a:solidFill>
                <a:srgbClr val="434343"/>
              </a:solidFill>
              <a:latin typeface="Avenir"/>
              <a:ea typeface="Avenir"/>
              <a:cs typeface="Avenir"/>
              <a:sym typeface="Avenir"/>
            </a:endParaRPr>
          </a:p>
          <a:p>
            <a:pPr indent="0" lvl="0" marL="0" marR="0" rtl="0" algn="l">
              <a:lnSpc>
                <a:spcPct val="115000"/>
              </a:lnSpc>
              <a:spcBef>
                <a:spcPts val="0"/>
              </a:spcBef>
              <a:spcAft>
                <a:spcPts val="0"/>
              </a:spcAft>
              <a:buClr>
                <a:schemeClr val="dk1"/>
              </a:buClr>
              <a:buSzPts val="1100"/>
              <a:buFont typeface="Arial"/>
              <a:buNone/>
            </a:pPr>
            <a:r>
              <a:t/>
            </a:r>
            <a:endParaRPr b="0" i="0" sz="3500" u="none" cap="none" strike="noStrike">
              <a:solidFill>
                <a:srgbClr val="F0F0F0"/>
              </a:solidFill>
              <a:latin typeface="Avenir"/>
              <a:ea typeface="Avenir"/>
              <a:cs typeface="Avenir"/>
              <a:sym typeface="Avenir"/>
            </a:endParaRPr>
          </a:p>
          <a:p>
            <a:pPr indent="-450850" lvl="0" marL="1428750" marR="0" rtl="0" algn="l">
              <a:lnSpc>
                <a:spcPct val="115000"/>
              </a:lnSpc>
              <a:spcBef>
                <a:spcPts val="0"/>
              </a:spcBef>
              <a:spcAft>
                <a:spcPts val="0"/>
              </a:spcAft>
              <a:buClr>
                <a:srgbClr val="F0F0F0"/>
              </a:buClr>
              <a:buSzPts val="3500"/>
              <a:buFont typeface="Avenir"/>
              <a:buChar char="●"/>
            </a:pPr>
            <a:r>
              <a:rPr b="0" i="0" lang="en-US" sz="3500" u="none" cap="none" strike="noStrike">
                <a:solidFill>
                  <a:srgbClr val="F0F0F0"/>
                </a:solidFill>
                <a:latin typeface="Avenir"/>
                <a:ea typeface="Avenir"/>
                <a:cs typeface="Avenir"/>
                <a:sym typeface="Avenir"/>
              </a:rPr>
              <a:t>Comment une personne qui a des attentes négatives et malsaines de la masculinité répondrait-elle à la question? </a:t>
            </a:r>
            <a:endParaRPr b="0" i="0" sz="3500" u="none" cap="none" strike="noStrike">
              <a:solidFill>
                <a:srgbClr val="F0F0F0"/>
              </a:solidFill>
              <a:latin typeface="Avenir"/>
              <a:ea typeface="Avenir"/>
              <a:cs typeface="Avenir"/>
              <a:sym typeface="Avenir"/>
            </a:endParaRPr>
          </a:p>
          <a:p>
            <a:pPr indent="-228600" lvl="0" marL="1428750" marR="0" rtl="0" algn="l">
              <a:lnSpc>
                <a:spcPct val="115000"/>
              </a:lnSpc>
              <a:spcBef>
                <a:spcPts val="0"/>
              </a:spcBef>
              <a:spcAft>
                <a:spcPts val="0"/>
              </a:spcAft>
              <a:buClr>
                <a:srgbClr val="000000"/>
              </a:buClr>
              <a:buSzPts val="3500"/>
              <a:buFont typeface="Arial"/>
              <a:buNone/>
            </a:pPr>
            <a:r>
              <a:t/>
            </a:r>
            <a:endParaRPr b="0" i="0" sz="3500" u="none" cap="none" strike="noStrike">
              <a:solidFill>
                <a:srgbClr val="F0F0F0"/>
              </a:solidFill>
              <a:latin typeface="Avenir"/>
              <a:ea typeface="Avenir"/>
              <a:cs typeface="Avenir"/>
              <a:sym typeface="Avenir"/>
            </a:endParaRPr>
          </a:p>
          <a:p>
            <a:pPr indent="-450850" lvl="0" marL="1428750" marR="0" rtl="0" algn="l">
              <a:lnSpc>
                <a:spcPct val="115000"/>
              </a:lnSpc>
              <a:spcBef>
                <a:spcPts val="0"/>
              </a:spcBef>
              <a:spcAft>
                <a:spcPts val="0"/>
              </a:spcAft>
              <a:buClr>
                <a:srgbClr val="F0F0F0"/>
              </a:buClr>
              <a:buSzPts val="3500"/>
              <a:buFont typeface="Avenir"/>
              <a:buChar char="●"/>
            </a:pPr>
            <a:r>
              <a:rPr b="0" i="0" lang="en-US" sz="3500" u="none" cap="none" strike="noStrike">
                <a:solidFill>
                  <a:srgbClr val="F0F0F0"/>
                </a:solidFill>
                <a:latin typeface="Avenir"/>
                <a:ea typeface="Avenir"/>
                <a:cs typeface="Avenir"/>
                <a:sym typeface="Avenir"/>
              </a:rPr>
              <a:t>Quel effet cette réponse aurait-elle sur les personnes du scénario?</a:t>
            </a:r>
            <a:endParaRPr b="0" i="0" sz="3500" u="none" cap="none" strike="noStrike">
              <a:solidFill>
                <a:srgbClr val="F0F0F0"/>
              </a:solidFill>
              <a:latin typeface="Avenir"/>
              <a:ea typeface="Avenir"/>
              <a:cs typeface="Avenir"/>
              <a:sym typeface="Avenir"/>
            </a:endParaRPr>
          </a:p>
          <a:p>
            <a:pPr indent="0" lvl="0" marL="0" marR="0" rtl="0" algn="l">
              <a:lnSpc>
                <a:spcPct val="115000"/>
              </a:lnSpc>
              <a:spcBef>
                <a:spcPts val="0"/>
              </a:spcBef>
              <a:spcAft>
                <a:spcPts val="0"/>
              </a:spcAft>
              <a:buClr>
                <a:schemeClr val="dk1"/>
              </a:buClr>
              <a:buSzPts val="1100"/>
              <a:buFont typeface="Arial"/>
              <a:buNone/>
            </a:pPr>
            <a:r>
              <a:t/>
            </a:r>
            <a:endParaRPr b="0" i="0" sz="3500" u="none" cap="none" strike="noStrike">
              <a:solidFill>
                <a:srgbClr val="F0F0F0"/>
              </a:solidFill>
              <a:latin typeface="Avenir"/>
              <a:ea typeface="Avenir"/>
              <a:cs typeface="Avenir"/>
              <a:sym typeface="Avenir"/>
            </a:endParaRPr>
          </a:p>
          <a:p>
            <a:pPr indent="0" lvl="0" marL="0" marR="0" rtl="0" algn="ctr">
              <a:lnSpc>
                <a:spcPct val="160000"/>
              </a:lnSpc>
              <a:spcBef>
                <a:spcPts val="0"/>
              </a:spcBef>
              <a:spcAft>
                <a:spcPts val="0"/>
              </a:spcAft>
              <a:buClr>
                <a:srgbClr val="000000"/>
              </a:buClr>
              <a:buSzPts val="3500"/>
              <a:buFont typeface="Arial"/>
              <a:buNone/>
            </a:pPr>
            <a:r>
              <a:t/>
            </a:r>
            <a:endParaRPr b="0" i="0" sz="3500" u="none" cap="none" strike="noStrike">
              <a:solidFill>
                <a:srgbClr val="F0F0F0"/>
              </a:solidFill>
              <a:latin typeface="Avenir"/>
              <a:ea typeface="Avenir"/>
              <a:cs typeface="Avenir"/>
              <a:sym typeface="Aveni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27"/>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95" name="Google Shape;395;p27"/>
          <p:cNvSpPr/>
          <p:nvPr/>
        </p:nvSpPr>
        <p:spPr>
          <a:xfrm>
            <a:off x="12191495" y="3810"/>
            <a:ext cx="6096505" cy="4404164"/>
          </a:xfrm>
          <a:custGeom>
            <a:rect b="b" l="l" r="r" t="t"/>
            <a:pathLst>
              <a:path extrusionOk="0" h="4404164" w="6096505">
                <a:moveTo>
                  <a:pt x="0" y="0"/>
                </a:moveTo>
                <a:lnTo>
                  <a:pt x="6096505" y="0"/>
                </a:lnTo>
                <a:lnTo>
                  <a:pt x="6096505" y="4404164"/>
                </a:lnTo>
                <a:lnTo>
                  <a:pt x="0" y="4404164"/>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96" name="Google Shape;396;p27"/>
          <p:cNvSpPr/>
          <p:nvPr/>
        </p:nvSpPr>
        <p:spPr>
          <a:xfrm>
            <a:off x="15822438" y="7821438"/>
            <a:ext cx="2465562" cy="2465562"/>
          </a:xfrm>
          <a:custGeom>
            <a:rect b="b" l="l" r="r" t="t"/>
            <a:pathLst>
              <a:path extrusionOk="0" h="2465562" w="2465562">
                <a:moveTo>
                  <a:pt x="0" y="0"/>
                </a:moveTo>
                <a:lnTo>
                  <a:pt x="2465562" y="0"/>
                </a:lnTo>
                <a:lnTo>
                  <a:pt x="2465562" y="2465562"/>
                </a:lnTo>
                <a:lnTo>
                  <a:pt x="0" y="2465562"/>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97" name="Google Shape;397;p27"/>
          <p:cNvSpPr txBox="1"/>
          <p:nvPr/>
        </p:nvSpPr>
        <p:spPr>
          <a:xfrm>
            <a:off x="1028700" y="838200"/>
            <a:ext cx="12393600" cy="861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b="1" i="0" lang="en-US" sz="5600" u="none" cap="none" strike="noStrike">
                <a:solidFill>
                  <a:srgbClr val="1C1C1C"/>
                </a:solidFill>
                <a:latin typeface="Avenir"/>
                <a:ea typeface="Avenir"/>
                <a:cs typeface="Avenir"/>
                <a:sym typeface="Avenir"/>
              </a:rPr>
              <a:t>Effets des attentes masculines saines</a:t>
            </a:r>
            <a:endParaRPr b="1" i="0" sz="5600" u="none" cap="none" strike="noStrike">
              <a:solidFill>
                <a:srgbClr val="1C1C1C"/>
              </a:solidFill>
              <a:latin typeface="Avenir"/>
              <a:ea typeface="Avenir"/>
              <a:cs typeface="Avenir"/>
              <a:sym typeface="Avenir"/>
            </a:endParaRPr>
          </a:p>
        </p:txBody>
      </p:sp>
      <p:sp>
        <p:nvSpPr>
          <p:cNvPr id="398" name="Google Shape;398;p27"/>
          <p:cNvSpPr txBox="1"/>
          <p:nvPr/>
        </p:nvSpPr>
        <p:spPr>
          <a:xfrm>
            <a:off x="1028700" y="2819600"/>
            <a:ext cx="13846800" cy="5495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0" i="0" lang="en-US" sz="3500" u="none" cap="none" strike="noStrike">
                <a:solidFill>
                  <a:srgbClr val="1C1C1C"/>
                </a:solidFill>
                <a:latin typeface="Avenir"/>
                <a:ea typeface="Avenir"/>
                <a:cs typeface="Avenir"/>
                <a:sym typeface="Avenir"/>
              </a:rPr>
              <a:t>Dans un deuxième temps, utilisez les questions suivantes pour discuter  la même question du scénario mais en adoptant une attitude inverse…</a:t>
            </a:r>
            <a:endParaRPr b="0" i="0" sz="3500" u="none" cap="none" strike="noStrike">
              <a:solidFill>
                <a:srgbClr val="1C1C1C"/>
              </a:solidFill>
              <a:latin typeface="Avenir"/>
              <a:ea typeface="Avenir"/>
              <a:cs typeface="Avenir"/>
              <a:sym typeface="Avenir"/>
            </a:endParaRPr>
          </a:p>
          <a:p>
            <a:pPr indent="0" lvl="0" marL="0" marR="0" rtl="0" algn="l">
              <a:lnSpc>
                <a:spcPct val="115000"/>
              </a:lnSpc>
              <a:spcBef>
                <a:spcPts val="0"/>
              </a:spcBef>
              <a:spcAft>
                <a:spcPts val="0"/>
              </a:spcAft>
              <a:buClr>
                <a:schemeClr val="dk1"/>
              </a:buClr>
              <a:buSzPts val="1100"/>
              <a:buFont typeface="Arial"/>
              <a:buNone/>
            </a:pPr>
            <a:r>
              <a:t/>
            </a:r>
            <a:endParaRPr b="0" i="0" sz="3500" u="none" cap="none" strike="noStrike">
              <a:solidFill>
                <a:srgbClr val="1C1C1C"/>
              </a:solidFill>
              <a:latin typeface="Avenir"/>
              <a:ea typeface="Avenir"/>
              <a:cs typeface="Avenir"/>
              <a:sym typeface="Avenir"/>
            </a:endParaRPr>
          </a:p>
          <a:p>
            <a:pPr indent="-450850" lvl="0" marL="1485900" marR="0" rtl="0" algn="l">
              <a:lnSpc>
                <a:spcPct val="115000"/>
              </a:lnSpc>
              <a:spcBef>
                <a:spcPts val="0"/>
              </a:spcBef>
              <a:spcAft>
                <a:spcPts val="0"/>
              </a:spcAft>
              <a:buClr>
                <a:srgbClr val="434343"/>
              </a:buClr>
              <a:buSzPts val="3500"/>
              <a:buFont typeface="Avenir"/>
              <a:buChar char="●"/>
            </a:pPr>
            <a:r>
              <a:rPr b="0" i="0" lang="en-US" sz="3500" u="none" cap="none" strike="noStrike">
                <a:solidFill>
                  <a:srgbClr val="434343"/>
                </a:solidFill>
                <a:latin typeface="Avenir"/>
                <a:ea typeface="Avenir"/>
                <a:cs typeface="Avenir"/>
                <a:sym typeface="Avenir"/>
              </a:rPr>
              <a:t>Comment une personne qui a des attentes saines de la masculinité répondrait-elle à la question? </a:t>
            </a:r>
            <a:endParaRPr b="0" i="0" sz="3500" u="none" cap="none" strike="noStrike">
              <a:solidFill>
                <a:srgbClr val="434343"/>
              </a:solidFill>
              <a:latin typeface="Avenir"/>
              <a:ea typeface="Avenir"/>
              <a:cs typeface="Avenir"/>
              <a:sym typeface="Avenir"/>
            </a:endParaRPr>
          </a:p>
          <a:p>
            <a:pPr indent="-228600" lvl="0" marL="1485900" marR="0" rtl="0" algn="l">
              <a:lnSpc>
                <a:spcPct val="115000"/>
              </a:lnSpc>
              <a:spcBef>
                <a:spcPts val="0"/>
              </a:spcBef>
              <a:spcAft>
                <a:spcPts val="0"/>
              </a:spcAft>
              <a:buClr>
                <a:srgbClr val="000000"/>
              </a:buClr>
              <a:buSzPts val="3500"/>
              <a:buFont typeface="Arial"/>
              <a:buNone/>
            </a:pPr>
            <a:r>
              <a:t/>
            </a:r>
            <a:endParaRPr b="0" i="0" sz="3500" u="none" cap="none" strike="noStrike">
              <a:solidFill>
                <a:srgbClr val="434343"/>
              </a:solidFill>
              <a:latin typeface="Avenir"/>
              <a:ea typeface="Avenir"/>
              <a:cs typeface="Avenir"/>
              <a:sym typeface="Avenir"/>
            </a:endParaRPr>
          </a:p>
          <a:p>
            <a:pPr indent="-450850" lvl="0" marL="1485900" marR="0" rtl="0" algn="l">
              <a:lnSpc>
                <a:spcPct val="115000"/>
              </a:lnSpc>
              <a:spcBef>
                <a:spcPts val="0"/>
              </a:spcBef>
              <a:spcAft>
                <a:spcPts val="0"/>
              </a:spcAft>
              <a:buClr>
                <a:srgbClr val="434343"/>
              </a:buClr>
              <a:buSzPts val="3500"/>
              <a:buFont typeface="Avenir"/>
              <a:buChar char="●"/>
            </a:pPr>
            <a:r>
              <a:rPr b="0" i="0" lang="en-US" sz="3500" u="none" cap="none" strike="noStrike">
                <a:solidFill>
                  <a:srgbClr val="434343"/>
                </a:solidFill>
                <a:latin typeface="Avenir"/>
                <a:ea typeface="Avenir"/>
                <a:cs typeface="Avenir"/>
                <a:sym typeface="Avenir"/>
              </a:rPr>
              <a:t>Quel effet différent cette réponse aurait-elle sur les personnes du scénario?</a:t>
            </a:r>
            <a:endParaRPr b="0" i="0" sz="3500" u="none" cap="none" strike="noStrike">
              <a:solidFill>
                <a:srgbClr val="434343"/>
              </a:solidFill>
              <a:latin typeface="Avenir"/>
              <a:ea typeface="Avenir"/>
              <a:cs typeface="Avenir"/>
              <a:sym typeface="Aveni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grpSp>
        <p:nvGrpSpPr>
          <p:cNvPr id="403" name="Google Shape;403;p28"/>
          <p:cNvGrpSpPr/>
          <p:nvPr/>
        </p:nvGrpSpPr>
        <p:grpSpPr>
          <a:xfrm>
            <a:off x="-201706" y="2581730"/>
            <a:ext cx="18669000" cy="7906976"/>
            <a:chOff x="0" y="-38100"/>
            <a:chExt cx="4916938" cy="2082496"/>
          </a:xfrm>
        </p:grpSpPr>
        <p:sp>
          <p:nvSpPr>
            <p:cNvPr id="404" name="Google Shape;404;p28"/>
            <p:cNvSpPr/>
            <p:nvPr/>
          </p:nvSpPr>
          <p:spPr>
            <a:xfrm>
              <a:off x="0" y="0"/>
              <a:ext cx="4916938" cy="2044396"/>
            </a:xfrm>
            <a:custGeom>
              <a:rect b="b" l="l" r="r" t="t"/>
              <a:pathLst>
                <a:path extrusionOk="0" h="2044396" w="4916938">
                  <a:moveTo>
                    <a:pt x="0" y="0"/>
                  </a:moveTo>
                  <a:lnTo>
                    <a:pt x="4916938" y="0"/>
                  </a:lnTo>
                  <a:lnTo>
                    <a:pt x="4916938" y="2044396"/>
                  </a:lnTo>
                  <a:lnTo>
                    <a:pt x="0" y="2044396"/>
                  </a:lnTo>
                  <a:close/>
                </a:path>
              </a:pathLst>
            </a:custGeom>
            <a:solidFill>
              <a:srgbClr val="F0F0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05" name="Google Shape;405;p28"/>
            <p:cNvSpPr txBox="1"/>
            <p:nvPr/>
          </p:nvSpPr>
          <p:spPr>
            <a:xfrm>
              <a:off x="0" y="-38100"/>
              <a:ext cx="4916938" cy="208249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06" name="Google Shape;406;p28"/>
          <p:cNvGrpSpPr/>
          <p:nvPr/>
        </p:nvGrpSpPr>
        <p:grpSpPr>
          <a:xfrm>
            <a:off x="-201706" y="-279132"/>
            <a:ext cx="18669000" cy="3275585"/>
            <a:chOff x="0" y="-38100"/>
            <a:chExt cx="4916938" cy="862705"/>
          </a:xfrm>
        </p:grpSpPr>
        <p:sp>
          <p:nvSpPr>
            <p:cNvPr id="407" name="Google Shape;407;p28"/>
            <p:cNvSpPr/>
            <p:nvPr/>
          </p:nvSpPr>
          <p:spPr>
            <a:xfrm>
              <a:off x="0" y="0"/>
              <a:ext cx="4916938" cy="824605"/>
            </a:xfrm>
            <a:custGeom>
              <a:rect b="b" l="l" r="r" t="t"/>
              <a:pathLst>
                <a:path extrusionOk="0" h="824605" w="4916938">
                  <a:moveTo>
                    <a:pt x="0" y="0"/>
                  </a:moveTo>
                  <a:lnTo>
                    <a:pt x="4916938" y="0"/>
                  </a:lnTo>
                  <a:lnTo>
                    <a:pt x="4916938" y="824605"/>
                  </a:lnTo>
                  <a:lnTo>
                    <a:pt x="0" y="824605"/>
                  </a:lnTo>
                  <a:close/>
                </a:path>
              </a:pathLst>
            </a:custGeom>
            <a:solidFill>
              <a:srgbClr val="C8A18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08" name="Google Shape;408;p28"/>
            <p:cNvSpPr txBox="1"/>
            <p:nvPr/>
          </p:nvSpPr>
          <p:spPr>
            <a:xfrm>
              <a:off x="0" y="-38100"/>
              <a:ext cx="4916938" cy="86270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09" name="Google Shape;409;p28"/>
          <p:cNvSpPr/>
          <p:nvPr/>
        </p:nvSpPr>
        <p:spPr>
          <a:xfrm>
            <a:off x="15171088" y="59238"/>
            <a:ext cx="2465562" cy="2465562"/>
          </a:xfrm>
          <a:custGeom>
            <a:rect b="b" l="l" r="r" t="t"/>
            <a:pathLst>
              <a:path extrusionOk="0" h="2465562" w="2465562">
                <a:moveTo>
                  <a:pt x="0" y="0"/>
                </a:moveTo>
                <a:lnTo>
                  <a:pt x="2465562" y="0"/>
                </a:lnTo>
                <a:lnTo>
                  <a:pt x="2465562" y="2465562"/>
                </a:lnTo>
                <a:lnTo>
                  <a:pt x="0" y="246556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10" name="Google Shape;410;p28"/>
          <p:cNvSpPr txBox="1"/>
          <p:nvPr/>
        </p:nvSpPr>
        <p:spPr>
          <a:xfrm>
            <a:off x="4494535" y="861078"/>
            <a:ext cx="9298800" cy="861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Clr>
                <a:srgbClr val="000000"/>
              </a:buClr>
              <a:buSzPts val="1100"/>
              <a:buFont typeface="Arial"/>
              <a:buNone/>
            </a:pPr>
            <a:r>
              <a:rPr b="1" i="0" lang="en-US" sz="5600" u="none" cap="none" strike="noStrike">
                <a:solidFill>
                  <a:srgbClr val="1C1C1C"/>
                </a:solidFill>
                <a:latin typeface="Avenir"/>
                <a:ea typeface="Avenir"/>
                <a:cs typeface="Avenir"/>
                <a:sym typeface="Avenir"/>
              </a:rPr>
              <a:t>Discutons de ces scénarios</a:t>
            </a:r>
            <a:endParaRPr b="1" i="0" sz="5600" u="none" cap="none" strike="noStrike">
              <a:solidFill>
                <a:srgbClr val="1C1C1C"/>
              </a:solidFill>
              <a:latin typeface="Avenir"/>
              <a:ea typeface="Avenir"/>
              <a:cs typeface="Avenir"/>
              <a:sym typeface="Avenir"/>
            </a:endParaRPr>
          </a:p>
        </p:txBody>
      </p:sp>
      <p:sp>
        <p:nvSpPr>
          <p:cNvPr id="411" name="Google Shape;411;p28"/>
          <p:cNvSpPr txBox="1"/>
          <p:nvPr/>
        </p:nvSpPr>
        <p:spPr>
          <a:xfrm>
            <a:off x="2304750" y="3565700"/>
            <a:ext cx="13678500" cy="1400700"/>
          </a:xfrm>
          <a:prstGeom prst="rect">
            <a:avLst/>
          </a:prstGeom>
          <a:noFill/>
          <a:ln>
            <a:noFill/>
          </a:ln>
        </p:spPr>
        <p:txBody>
          <a:bodyPr anchorCtr="0" anchor="t" bIns="0" lIns="0" spcFirstLastPara="1" rIns="0" wrap="square" tIns="0">
            <a:spAutoFit/>
          </a:bodyPr>
          <a:lstStyle/>
          <a:p>
            <a:pPr indent="0" lvl="0" marL="0" marR="0" rtl="0" algn="ctr">
              <a:lnSpc>
                <a:spcPct val="160000"/>
              </a:lnSpc>
              <a:spcBef>
                <a:spcPts val="0"/>
              </a:spcBef>
              <a:spcAft>
                <a:spcPts val="0"/>
              </a:spcAft>
              <a:buClr>
                <a:srgbClr val="000000"/>
              </a:buClr>
              <a:buSzPts val="3500"/>
              <a:buFont typeface="Arial"/>
              <a:buNone/>
            </a:pPr>
            <a:r>
              <a:rPr b="0" i="0" lang="en-US" sz="3500" u="none" cap="none" strike="noStrike">
                <a:solidFill>
                  <a:srgbClr val="1C1C1C"/>
                </a:solidFill>
                <a:latin typeface="Avenir"/>
                <a:ea typeface="Avenir"/>
                <a:cs typeface="Avenir"/>
                <a:sym typeface="Avenir"/>
              </a:rPr>
              <a:t>Présentez les 2 réflexions selon le scénario qui vous a été attribué. Qu’en pensez-vous?</a:t>
            </a:r>
            <a:endParaRPr b="0" i="0" sz="1400" u="none" cap="none" strike="noStrike">
              <a:solidFill>
                <a:srgbClr val="000000"/>
              </a:solidFill>
              <a:latin typeface="Arial"/>
              <a:ea typeface="Arial"/>
              <a:cs typeface="Arial"/>
              <a:sym typeface="Arial"/>
            </a:endParaRPr>
          </a:p>
        </p:txBody>
      </p:sp>
      <p:pic>
        <p:nvPicPr>
          <p:cNvPr id="412" name="Google Shape;412;p28"/>
          <p:cNvPicPr preferRelativeResize="0"/>
          <p:nvPr/>
        </p:nvPicPr>
        <p:blipFill rotWithShape="1">
          <a:blip r:embed="rId4">
            <a:alphaModFix/>
          </a:blip>
          <a:srcRect b="0" l="0" r="0" t="0"/>
          <a:stretch/>
        </p:blipFill>
        <p:spPr>
          <a:xfrm>
            <a:off x="6721523" y="5318526"/>
            <a:ext cx="4822684" cy="48227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grpSp>
        <p:nvGrpSpPr>
          <p:cNvPr id="417" name="Google Shape;417;p29"/>
          <p:cNvGrpSpPr/>
          <p:nvPr/>
        </p:nvGrpSpPr>
        <p:grpSpPr>
          <a:xfrm>
            <a:off x="5782235" y="-144661"/>
            <a:ext cx="12685059" cy="10431661"/>
            <a:chOff x="0" y="-38100"/>
            <a:chExt cx="3340921" cy="2747433"/>
          </a:xfrm>
        </p:grpSpPr>
        <p:sp>
          <p:nvSpPr>
            <p:cNvPr id="418" name="Google Shape;418;p29"/>
            <p:cNvSpPr/>
            <p:nvPr/>
          </p:nvSpPr>
          <p:spPr>
            <a:xfrm>
              <a:off x="0" y="0"/>
              <a:ext cx="3340921" cy="2709333"/>
            </a:xfrm>
            <a:custGeom>
              <a:rect b="b" l="l" r="r" t="t"/>
              <a:pathLst>
                <a:path extrusionOk="0" h="2709333" w="3340921">
                  <a:moveTo>
                    <a:pt x="0" y="0"/>
                  </a:moveTo>
                  <a:lnTo>
                    <a:pt x="3340921" y="0"/>
                  </a:lnTo>
                  <a:lnTo>
                    <a:pt x="3340921" y="2709333"/>
                  </a:lnTo>
                  <a:lnTo>
                    <a:pt x="0" y="2709333"/>
                  </a:lnTo>
                  <a:close/>
                </a:path>
              </a:pathLst>
            </a:custGeom>
            <a:solidFill>
              <a:srgbClr val="F0F0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19" name="Google Shape;419;p29"/>
            <p:cNvSpPr txBox="1"/>
            <p:nvPr/>
          </p:nvSpPr>
          <p:spPr>
            <a:xfrm>
              <a:off x="0" y="-38100"/>
              <a:ext cx="3340921"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20" name="Google Shape;420;p29"/>
          <p:cNvGrpSpPr/>
          <p:nvPr/>
        </p:nvGrpSpPr>
        <p:grpSpPr>
          <a:xfrm>
            <a:off x="0" y="-144650"/>
            <a:ext cx="7236026" cy="10431728"/>
            <a:chOff x="0" y="-38100"/>
            <a:chExt cx="1522893" cy="2747433"/>
          </a:xfrm>
        </p:grpSpPr>
        <p:sp>
          <p:nvSpPr>
            <p:cNvPr id="421" name="Google Shape;421;p29"/>
            <p:cNvSpPr/>
            <p:nvPr/>
          </p:nvSpPr>
          <p:spPr>
            <a:xfrm>
              <a:off x="0" y="0"/>
              <a:ext cx="1522893" cy="2709333"/>
            </a:xfrm>
            <a:custGeom>
              <a:rect b="b" l="l" r="r" t="t"/>
              <a:pathLst>
                <a:path extrusionOk="0" h="2709333" w="1522893">
                  <a:moveTo>
                    <a:pt x="0" y="0"/>
                  </a:moveTo>
                  <a:lnTo>
                    <a:pt x="1522893" y="0"/>
                  </a:lnTo>
                  <a:lnTo>
                    <a:pt x="1522893" y="2709333"/>
                  </a:lnTo>
                  <a:lnTo>
                    <a:pt x="0" y="2709333"/>
                  </a:lnTo>
                  <a:close/>
                </a:path>
              </a:pathLst>
            </a:custGeom>
            <a:solidFill>
              <a:srgbClr val="C8A18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22" name="Google Shape;422;p29"/>
            <p:cNvSpPr txBox="1"/>
            <p:nvPr/>
          </p:nvSpPr>
          <p:spPr>
            <a:xfrm>
              <a:off x="0" y="-38100"/>
              <a:ext cx="1522893"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23" name="Google Shape;423;p29"/>
          <p:cNvSpPr/>
          <p:nvPr/>
        </p:nvSpPr>
        <p:spPr>
          <a:xfrm>
            <a:off x="15822438" y="7821438"/>
            <a:ext cx="2465562" cy="2465562"/>
          </a:xfrm>
          <a:custGeom>
            <a:rect b="b" l="l" r="r" t="t"/>
            <a:pathLst>
              <a:path extrusionOk="0" h="2465562" w="2465562">
                <a:moveTo>
                  <a:pt x="0" y="0"/>
                </a:moveTo>
                <a:lnTo>
                  <a:pt x="2465562" y="0"/>
                </a:lnTo>
                <a:lnTo>
                  <a:pt x="2465562" y="2465562"/>
                </a:lnTo>
                <a:lnTo>
                  <a:pt x="0" y="246556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24" name="Google Shape;424;p29"/>
          <p:cNvSpPr txBox="1"/>
          <p:nvPr/>
        </p:nvSpPr>
        <p:spPr>
          <a:xfrm>
            <a:off x="849227" y="854900"/>
            <a:ext cx="4753500" cy="3275700"/>
          </a:xfrm>
          <a:prstGeom prst="rect">
            <a:avLst/>
          </a:prstGeom>
          <a:noFill/>
          <a:ln>
            <a:noFill/>
          </a:ln>
        </p:spPr>
        <p:txBody>
          <a:bodyPr anchorCtr="0" anchor="t" bIns="0" lIns="0" spcFirstLastPara="1" rIns="0" wrap="square" tIns="0">
            <a:spAutoFit/>
          </a:bodyPr>
          <a:lstStyle/>
          <a:p>
            <a:pPr indent="0" lvl="0" marL="0" marR="0" rtl="0" algn="l">
              <a:lnSpc>
                <a:spcPct val="140008"/>
              </a:lnSpc>
              <a:spcBef>
                <a:spcPts val="0"/>
              </a:spcBef>
              <a:spcAft>
                <a:spcPts val="0"/>
              </a:spcAft>
              <a:buClr>
                <a:srgbClr val="000000"/>
              </a:buClr>
              <a:buSzPts val="5600"/>
              <a:buFont typeface="Arial"/>
              <a:buNone/>
            </a:pPr>
            <a:r>
              <a:rPr b="1" i="0" lang="en-US" sz="5600" u="none" cap="none" strike="noStrike">
                <a:solidFill>
                  <a:srgbClr val="1C1C1C"/>
                </a:solidFill>
                <a:latin typeface="Avenir"/>
                <a:ea typeface="Avenir"/>
                <a:cs typeface="Avenir"/>
                <a:sym typeface="Avenir"/>
              </a:rPr>
              <a:t>Quelle est ta réflexion actuelle?</a:t>
            </a:r>
            <a:endParaRPr b="0" i="0" sz="5600" u="none" cap="none" strike="noStrike">
              <a:solidFill>
                <a:srgbClr val="000000"/>
              </a:solidFill>
              <a:latin typeface="Arial"/>
              <a:ea typeface="Arial"/>
              <a:cs typeface="Arial"/>
              <a:sym typeface="Arial"/>
            </a:endParaRPr>
          </a:p>
        </p:txBody>
      </p:sp>
      <p:sp>
        <p:nvSpPr>
          <p:cNvPr id="425" name="Google Shape;425;p29"/>
          <p:cNvSpPr txBox="1"/>
          <p:nvPr/>
        </p:nvSpPr>
        <p:spPr>
          <a:xfrm>
            <a:off x="8204638" y="1114426"/>
            <a:ext cx="8294700" cy="7353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0" i="0" lang="en-US" sz="3500" u="none" cap="none" strike="noStrike">
                <a:solidFill>
                  <a:srgbClr val="434343"/>
                </a:solidFill>
                <a:latin typeface="Avenir"/>
                <a:ea typeface="Avenir"/>
                <a:cs typeface="Avenir"/>
                <a:sym typeface="Avenir"/>
              </a:rPr>
              <a:t>« Les jeunes hommes sont souvent invités à adopter des traits de personnalité et des comportements qui leur sont néfastes et qui blessent les gens autour d’eux. S’éloigner de ces attentes inflexibles est la clé du développement de relations saines. »</a:t>
            </a:r>
            <a:endParaRPr b="0" i="0" sz="3500" u="none" cap="none" strike="noStrike">
              <a:solidFill>
                <a:srgbClr val="434343"/>
              </a:solidFill>
              <a:latin typeface="Avenir"/>
              <a:ea typeface="Avenir"/>
              <a:cs typeface="Avenir"/>
              <a:sym typeface="Avenir"/>
            </a:endParaRPr>
          </a:p>
          <a:p>
            <a:pPr indent="0" lvl="0" marL="0" marR="0" rtl="0" algn="l">
              <a:lnSpc>
                <a:spcPct val="115000"/>
              </a:lnSpc>
              <a:spcBef>
                <a:spcPts val="0"/>
              </a:spcBef>
              <a:spcAft>
                <a:spcPts val="0"/>
              </a:spcAft>
              <a:buClr>
                <a:schemeClr val="dk1"/>
              </a:buClr>
              <a:buSzPts val="1100"/>
              <a:buFont typeface="Arial"/>
              <a:buNone/>
            </a:pPr>
            <a:r>
              <a:t/>
            </a:r>
            <a:endParaRPr b="0" i="0" sz="3500" u="none" cap="none" strike="noStrike">
              <a:solidFill>
                <a:srgbClr val="1C1C1C"/>
              </a:solidFill>
              <a:latin typeface="Avenir"/>
              <a:ea typeface="Avenir"/>
              <a:cs typeface="Avenir"/>
              <a:sym typeface="Avenir"/>
            </a:endParaRPr>
          </a:p>
          <a:p>
            <a:pPr indent="0" lvl="0" marL="0" marR="0" rtl="0" algn="l">
              <a:lnSpc>
                <a:spcPct val="115000"/>
              </a:lnSpc>
              <a:spcBef>
                <a:spcPts val="0"/>
              </a:spcBef>
              <a:spcAft>
                <a:spcPts val="0"/>
              </a:spcAft>
              <a:buClr>
                <a:schemeClr val="dk1"/>
              </a:buClr>
              <a:buSzPts val="1100"/>
              <a:buFont typeface="Arial"/>
              <a:buNone/>
            </a:pPr>
            <a:r>
              <a:rPr b="1" i="0" lang="en-US" sz="3500" u="none" cap="none" strike="noStrike">
                <a:solidFill>
                  <a:srgbClr val="000000"/>
                </a:solidFill>
                <a:latin typeface="Avenir"/>
                <a:ea typeface="Avenir"/>
                <a:cs typeface="Avenir"/>
                <a:sym typeface="Avenir"/>
              </a:rPr>
              <a:t>Discussion :  </a:t>
            </a:r>
            <a:endParaRPr b="1" i="0" sz="3500" u="none" cap="none" strike="noStrike">
              <a:solidFill>
                <a:srgbClr val="000000"/>
              </a:solidFill>
              <a:latin typeface="Avenir"/>
              <a:ea typeface="Avenir"/>
              <a:cs typeface="Avenir"/>
              <a:sym typeface="Avenir"/>
            </a:endParaRPr>
          </a:p>
          <a:p>
            <a:pPr indent="0" lvl="0" marL="0" marR="0" rtl="0" algn="l">
              <a:lnSpc>
                <a:spcPct val="115000"/>
              </a:lnSpc>
              <a:spcBef>
                <a:spcPts val="0"/>
              </a:spcBef>
              <a:spcAft>
                <a:spcPts val="0"/>
              </a:spcAft>
              <a:buClr>
                <a:srgbClr val="000000"/>
              </a:buClr>
              <a:buSzPts val="1100"/>
              <a:buFont typeface="Arial"/>
              <a:buNone/>
            </a:pPr>
            <a:r>
              <a:rPr b="1" i="0" lang="en-US" sz="3500" u="none" cap="none" strike="noStrike">
                <a:solidFill>
                  <a:srgbClr val="000000"/>
                </a:solidFill>
                <a:latin typeface="Avenir"/>
                <a:ea typeface="Avenir"/>
                <a:cs typeface="Avenir"/>
                <a:sym typeface="Avenir"/>
              </a:rPr>
              <a:t>Qu’as-tu appris sur la remise en question des attentes malsaines de la masculinité et le développement de relations saines?</a:t>
            </a:r>
            <a:endParaRPr b="1" i="0" sz="3500" u="none" cap="none" strike="noStrike">
              <a:solidFill>
                <a:srgbClr val="000000"/>
              </a:solidFill>
              <a:latin typeface="Avenir"/>
              <a:ea typeface="Avenir"/>
              <a:cs typeface="Avenir"/>
              <a:sym typeface="Avenir"/>
            </a:endParaRPr>
          </a:p>
        </p:txBody>
      </p:sp>
      <p:pic>
        <p:nvPicPr>
          <p:cNvPr id="426" name="Google Shape;426;p29"/>
          <p:cNvPicPr preferRelativeResize="0"/>
          <p:nvPr/>
        </p:nvPicPr>
        <p:blipFill rotWithShape="1">
          <a:blip r:embed="rId4">
            <a:alphaModFix/>
          </a:blip>
          <a:srcRect b="0" l="0" r="0" t="0"/>
          <a:stretch/>
        </p:blipFill>
        <p:spPr>
          <a:xfrm>
            <a:off x="849225" y="5266232"/>
            <a:ext cx="5537550" cy="311484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3"/>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6" name="Google Shape;106;p3"/>
          <p:cNvSpPr/>
          <p:nvPr/>
        </p:nvSpPr>
        <p:spPr>
          <a:xfrm>
            <a:off x="12191495" y="3810"/>
            <a:ext cx="6096505" cy="4404164"/>
          </a:xfrm>
          <a:custGeom>
            <a:rect b="b" l="l" r="r" t="t"/>
            <a:pathLst>
              <a:path extrusionOk="0" h="4404164" w="6096505">
                <a:moveTo>
                  <a:pt x="0" y="0"/>
                </a:moveTo>
                <a:lnTo>
                  <a:pt x="6096505" y="0"/>
                </a:lnTo>
                <a:lnTo>
                  <a:pt x="6096505" y="4404164"/>
                </a:lnTo>
                <a:lnTo>
                  <a:pt x="0" y="4404164"/>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7" name="Google Shape;107;p3"/>
          <p:cNvSpPr txBox="1"/>
          <p:nvPr/>
        </p:nvSpPr>
        <p:spPr>
          <a:xfrm>
            <a:off x="1028700" y="1029225"/>
            <a:ext cx="11276100" cy="1846800"/>
          </a:xfrm>
          <a:prstGeom prst="rect">
            <a:avLst/>
          </a:prstGeom>
          <a:noFill/>
          <a:ln>
            <a:noFill/>
          </a:ln>
        </p:spPr>
        <p:txBody>
          <a:bodyPr anchorCtr="0" anchor="t" bIns="0" lIns="0" spcFirstLastPara="1" rIns="0" wrap="square" tIns="0">
            <a:spAutoFit/>
          </a:bodyPr>
          <a:lstStyle/>
          <a:p>
            <a:pPr indent="0" lvl="0" marL="0" marR="0" rtl="0" algn="l">
              <a:lnSpc>
                <a:spcPct val="140008"/>
              </a:lnSpc>
              <a:spcBef>
                <a:spcPts val="0"/>
              </a:spcBef>
              <a:spcAft>
                <a:spcPts val="0"/>
              </a:spcAft>
              <a:buClr>
                <a:srgbClr val="000000"/>
              </a:buClr>
              <a:buSzPts val="4999"/>
              <a:buFont typeface="Arial"/>
              <a:buNone/>
            </a:pPr>
            <a:r>
              <a:rPr b="1" i="0" lang="en-US" sz="4999" u="none" cap="none" strike="noStrike">
                <a:solidFill>
                  <a:srgbClr val="1C1C1C"/>
                </a:solidFill>
                <a:latin typeface="Avenir"/>
                <a:ea typeface="Avenir"/>
                <a:cs typeface="Avenir"/>
                <a:sym typeface="Avenir"/>
              </a:rPr>
              <a:t>Une question à laquelle nous réfléchirons dans cette séquence…</a:t>
            </a:r>
            <a:endParaRPr b="1" i="0" sz="1400" u="none" cap="none" strike="noStrike">
              <a:solidFill>
                <a:srgbClr val="000000"/>
              </a:solidFill>
              <a:latin typeface="Arial"/>
              <a:ea typeface="Arial"/>
              <a:cs typeface="Arial"/>
              <a:sym typeface="Arial"/>
            </a:endParaRPr>
          </a:p>
        </p:txBody>
      </p:sp>
      <p:sp>
        <p:nvSpPr>
          <p:cNvPr id="108" name="Google Shape;108;p3"/>
          <p:cNvSpPr txBox="1"/>
          <p:nvPr/>
        </p:nvSpPr>
        <p:spPr>
          <a:xfrm>
            <a:off x="1028700" y="3671375"/>
            <a:ext cx="8294700" cy="52641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Clr>
                <a:srgbClr val="000000"/>
              </a:buClr>
              <a:buSzPts val="3800"/>
              <a:buFont typeface="Arial"/>
              <a:buNone/>
            </a:pPr>
            <a:r>
              <a:rPr b="0" i="0" lang="en-US" sz="3800" u="none" cap="none" strike="noStrike">
                <a:solidFill>
                  <a:srgbClr val="1C1C1C"/>
                </a:solidFill>
                <a:latin typeface="Avenir"/>
                <a:ea typeface="Avenir"/>
                <a:cs typeface="Avenir"/>
                <a:sym typeface="Avenir"/>
              </a:rPr>
              <a:t>Comment les normes sociales associées à la masculinité traditionnelle nous empêchent-elles d’entretenir des relations saines entre personnes de diverses identités de genre?</a:t>
            </a:r>
            <a:endParaRPr b="0" i="0" sz="1700" u="none" cap="none" strike="noStrike">
              <a:solidFill>
                <a:srgbClr val="000000"/>
              </a:solidFill>
              <a:latin typeface="Arial"/>
              <a:ea typeface="Arial"/>
              <a:cs typeface="Arial"/>
              <a:sym typeface="Arial"/>
            </a:endParaRPr>
          </a:p>
        </p:txBody>
      </p:sp>
      <p:pic>
        <p:nvPicPr>
          <p:cNvPr descr="Characters Faces GIF by Daniel Zender" id="109" name="Google Shape;109;p3"/>
          <p:cNvPicPr preferRelativeResize="0"/>
          <p:nvPr/>
        </p:nvPicPr>
        <p:blipFill rotWithShape="1">
          <a:blip r:embed="rId5">
            <a:alphaModFix/>
          </a:blip>
          <a:srcRect b="0" l="0" r="0" t="0"/>
          <a:stretch/>
        </p:blipFill>
        <p:spPr>
          <a:xfrm>
            <a:off x="11065225" y="3244600"/>
            <a:ext cx="5690875" cy="56908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grpSp>
        <p:nvGrpSpPr>
          <p:cNvPr id="431" name="Google Shape;431;g27067b5d07b_0_126"/>
          <p:cNvGrpSpPr/>
          <p:nvPr/>
        </p:nvGrpSpPr>
        <p:grpSpPr>
          <a:xfrm>
            <a:off x="-201700" y="2121074"/>
            <a:ext cx="18669357" cy="8368095"/>
            <a:chOff x="0" y="-38100"/>
            <a:chExt cx="4917000" cy="2082600"/>
          </a:xfrm>
        </p:grpSpPr>
        <p:sp>
          <p:nvSpPr>
            <p:cNvPr id="432" name="Google Shape;432;g27067b5d07b_0_126"/>
            <p:cNvSpPr/>
            <p:nvPr/>
          </p:nvSpPr>
          <p:spPr>
            <a:xfrm>
              <a:off x="0" y="0"/>
              <a:ext cx="4916938" cy="2044396"/>
            </a:xfrm>
            <a:custGeom>
              <a:rect b="b" l="l" r="r" t="t"/>
              <a:pathLst>
                <a:path extrusionOk="0" h="2044396" w="4916938">
                  <a:moveTo>
                    <a:pt x="0" y="0"/>
                  </a:moveTo>
                  <a:lnTo>
                    <a:pt x="4916938" y="0"/>
                  </a:lnTo>
                  <a:lnTo>
                    <a:pt x="4916938" y="2044396"/>
                  </a:lnTo>
                  <a:lnTo>
                    <a:pt x="0" y="2044396"/>
                  </a:lnTo>
                  <a:close/>
                </a:path>
              </a:pathLst>
            </a:custGeom>
            <a:solidFill>
              <a:srgbClr val="F0F0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33" name="Google Shape;433;g27067b5d07b_0_126"/>
            <p:cNvSpPr txBox="1"/>
            <p:nvPr/>
          </p:nvSpPr>
          <p:spPr>
            <a:xfrm>
              <a:off x="0" y="-38100"/>
              <a:ext cx="4917000" cy="2082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34" name="Google Shape;434;g27067b5d07b_0_126"/>
          <p:cNvGrpSpPr/>
          <p:nvPr/>
        </p:nvGrpSpPr>
        <p:grpSpPr>
          <a:xfrm>
            <a:off x="-201700" y="-150300"/>
            <a:ext cx="18669363" cy="2689564"/>
            <a:chOff x="0" y="-38098"/>
            <a:chExt cx="4917002" cy="862703"/>
          </a:xfrm>
        </p:grpSpPr>
        <p:sp>
          <p:nvSpPr>
            <p:cNvPr id="435" name="Google Shape;435;g27067b5d07b_0_126"/>
            <p:cNvSpPr/>
            <p:nvPr/>
          </p:nvSpPr>
          <p:spPr>
            <a:xfrm>
              <a:off x="0" y="0"/>
              <a:ext cx="4916938" cy="824605"/>
            </a:xfrm>
            <a:custGeom>
              <a:rect b="b" l="l" r="r" t="t"/>
              <a:pathLst>
                <a:path extrusionOk="0" h="824605" w="4916938">
                  <a:moveTo>
                    <a:pt x="0" y="0"/>
                  </a:moveTo>
                  <a:lnTo>
                    <a:pt x="4916938" y="0"/>
                  </a:lnTo>
                  <a:lnTo>
                    <a:pt x="4916938" y="824605"/>
                  </a:lnTo>
                  <a:lnTo>
                    <a:pt x="0" y="824605"/>
                  </a:lnTo>
                  <a:close/>
                </a:path>
              </a:pathLst>
            </a:custGeom>
            <a:solidFill>
              <a:srgbClr val="C8A18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36" name="Google Shape;436;g27067b5d07b_0_126"/>
            <p:cNvSpPr txBox="1"/>
            <p:nvPr/>
          </p:nvSpPr>
          <p:spPr>
            <a:xfrm>
              <a:off x="2" y="-38098"/>
              <a:ext cx="4917000" cy="6762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37" name="Google Shape;437;g27067b5d07b_0_126"/>
          <p:cNvSpPr txBox="1"/>
          <p:nvPr/>
        </p:nvSpPr>
        <p:spPr>
          <a:xfrm>
            <a:off x="968550" y="781550"/>
            <a:ext cx="16350900" cy="861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Clr>
                <a:srgbClr val="000000"/>
              </a:buClr>
              <a:buSzPts val="1100"/>
              <a:buFont typeface="Arial"/>
              <a:buNone/>
            </a:pPr>
            <a:r>
              <a:rPr b="1" i="0" lang="en-US" sz="5600" u="none" cap="none" strike="noStrike">
                <a:solidFill>
                  <a:srgbClr val="1C1C1C"/>
                </a:solidFill>
                <a:latin typeface="Avenir"/>
                <a:ea typeface="Avenir"/>
                <a:cs typeface="Avenir"/>
                <a:sym typeface="Avenir"/>
              </a:rPr>
              <a:t>Pour finir…Est-ce que ta perception a changé?</a:t>
            </a:r>
            <a:endParaRPr b="1" i="0" sz="5600" u="none" cap="none" strike="noStrike">
              <a:solidFill>
                <a:srgbClr val="1C1C1C"/>
              </a:solidFill>
              <a:latin typeface="Avenir"/>
              <a:ea typeface="Avenir"/>
              <a:cs typeface="Avenir"/>
              <a:sym typeface="Avenir"/>
            </a:endParaRPr>
          </a:p>
        </p:txBody>
      </p:sp>
      <p:sp>
        <p:nvSpPr>
          <p:cNvPr id="438" name="Google Shape;438;g27067b5d07b_0_126"/>
          <p:cNvSpPr txBox="1"/>
          <p:nvPr/>
        </p:nvSpPr>
        <p:spPr>
          <a:xfrm>
            <a:off x="556762" y="2890200"/>
            <a:ext cx="17152200" cy="538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Clr>
                <a:srgbClr val="000000"/>
              </a:buClr>
              <a:buSzPts val="1100"/>
              <a:buFont typeface="Arial"/>
              <a:buNone/>
            </a:pPr>
            <a:r>
              <a:rPr b="0" i="0" lang="en-US" sz="3500" u="none" cap="none" strike="noStrike">
                <a:solidFill>
                  <a:srgbClr val="434343"/>
                </a:solidFill>
                <a:latin typeface="Avenir"/>
                <a:ea typeface="Avenir"/>
                <a:cs typeface="Avenir"/>
                <a:sym typeface="Avenir"/>
              </a:rPr>
              <a:t>À quel degré crois-tu que les stéréotypes de la masculinité traditionnelle mènent à </a:t>
            </a:r>
            <a:endParaRPr b="0" i="0" sz="3500" u="none" cap="none" strike="noStrike">
              <a:solidFill>
                <a:srgbClr val="434343"/>
              </a:solidFill>
              <a:latin typeface="Avenir"/>
              <a:ea typeface="Avenir"/>
              <a:cs typeface="Avenir"/>
              <a:sym typeface="Avenir"/>
            </a:endParaRPr>
          </a:p>
        </p:txBody>
      </p:sp>
      <p:sp>
        <p:nvSpPr>
          <p:cNvPr id="439" name="Google Shape;439;g27067b5d07b_0_126"/>
          <p:cNvSpPr txBox="1"/>
          <p:nvPr/>
        </p:nvSpPr>
        <p:spPr>
          <a:xfrm>
            <a:off x="861117" y="3892570"/>
            <a:ext cx="2268000" cy="2247300"/>
          </a:xfrm>
          <a:prstGeom prst="rect">
            <a:avLst/>
          </a:prstGeom>
          <a:solidFill>
            <a:srgbClr val="F1D1C2"/>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2800" u="none" cap="none" strike="noStrike">
                <a:solidFill>
                  <a:srgbClr val="000000"/>
                </a:solidFill>
                <a:latin typeface="Avenir"/>
                <a:ea typeface="Avenir"/>
                <a:cs typeface="Avenir"/>
                <a:sym typeface="Avenir"/>
              </a:rPr>
              <a:t>Mets un X sur chaque ligne pour indiquer ta réponse. </a:t>
            </a:r>
            <a:endParaRPr b="0" i="0" sz="2800" u="none" cap="none" strike="noStrike">
              <a:solidFill>
                <a:srgbClr val="000000"/>
              </a:solidFill>
              <a:latin typeface="Avenir"/>
              <a:ea typeface="Avenir"/>
              <a:cs typeface="Avenir"/>
              <a:sym typeface="Avenir"/>
            </a:endParaRPr>
          </a:p>
        </p:txBody>
      </p:sp>
      <p:pic>
        <p:nvPicPr>
          <p:cNvPr id="440" name="Google Shape;440;g27067b5d07b_0_126"/>
          <p:cNvPicPr preferRelativeResize="0"/>
          <p:nvPr/>
        </p:nvPicPr>
        <p:blipFill rotWithShape="1">
          <a:blip r:embed="rId3">
            <a:alphaModFix/>
          </a:blip>
          <a:srcRect b="0" l="0" r="0" t="0"/>
          <a:stretch/>
        </p:blipFill>
        <p:spPr>
          <a:xfrm>
            <a:off x="861125" y="6802650"/>
            <a:ext cx="2950950" cy="2950950"/>
          </a:xfrm>
          <a:prstGeom prst="rect">
            <a:avLst/>
          </a:prstGeom>
          <a:noFill/>
          <a:ln>
            <a:noFill/>
          </a:ln>
        </p:spPr>
      </p:pic>
      <p:graphicFrame>
        <p:nvGraphicFramePr>
          <p:cNvPr id="441" name="Google Shape;441;g27067b5d07b_0_126"/>
          <p:cNvGraphicFramePr/>
          <p:nvPr/>
        </p:nvGraphicFramePr>
        <p:xfrm>
          <a:off x="7534486" y="3968926"/>
          <a:ext cx="3000000" cy="3000000"/>
        </p:xfrm>
        <a:graphic>
          <a:graphicData uri="http://schemas.openxmlformats.org/drawingml/2006/table">
            <a:tbl>
              <a:tblPr bandRow="1" firstRow="1">
                <a:noFill/>
                <a:tableStyleId>{50334967-1BB5-431D-A31E-063C962DC6D8}</a:tableStyleId>
              </a:tblPr>
              <a:tblGrid>
                <a:gridCol w="4655550"/>
                <a:gridCol w="4715025"/>
              </a:tblGrid>
              <a:tr h="2616275">
                <a:tc>
                  <a:txBody>
                    <a:bodyPr/>
                    <a:lstStyle/>
                    <a:p>
                      <a:pPr indent="0" lvl="0" marL="0" marR="0" rtl="0" algn="ctr">
                        <a:lnSpc>
                          <a:spcPct val="100000"/>
                        </a:lnSpc>
                        <a:spcBef>
                          <a:spcPts val="0"/>
                        </a:spcBef>
                        <a:spcAft>
                          <a:spcPts val="0"/>
                        </a:spcAft>
                        <a:buClr>
                          <a:srgbClr val="000000"/>
                        </a:buClr>
                        <a:buSzPts val="1400"/>
                        <a:buFont typeface="Arial"/>
                        <a:buNone/>
                      </a:pPr>
                      <a:r>
                        <a:rPr b="1" lang="en-US" sz="1900" u="none" cap="none" strike="noStrike">
                          <a:solidFill>
                            <a:schemeClr val="dk1"/>
                          </a:solidFill>
                          <a:latin typeface="Avenir"/>
                          <a:ea typeface="Avenir"/>
                          <a:cs typeface="Avenir"/>
                          <a:sym typeface="Avenir"/>
                        </a:rPr>
                        <a:t>La chosification des femmes?</a:t>
                      </a:r>
                      <a:endParaRPr b="1" sz="1900" u="none" cap="none" strike="noStrike">
                        <a:solidFill>
                          <a:schemeClr val="dk1"/>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1400"/>
                        <a:buFont typeface="Arial"/>
                        <a:buNone/>
                      </a:pPr>
                      <a:r>
                        <a:t/>
                      </a:r>
                      <a:endParaRPr sz="1900" u="none" cap="none" strike="noStrike">
                        <a:latin typeface="Avenir"/>
                        <a:ea typeface="Avenir"/>
                        <a:cs typeface="Avenir"/>
                        <a:sym typeface="Avenir"/>
                      </a:endParaRPr>
                    </a:p>
                    <a:p>
                      <a:pPr indent="0" lvl="0" marL="0" marR="0" rtl="0" algn="l">
                        <a:lnSpc>
                          <a:spcPct val="100000"/>
                        </a:lnSpc>
                        <a:spcBef>
                          <a:spcPts val="0"/>
                        </a:spcBef>
                        <a:spcAft>
                          <a:spcPts val="0"/>
                        </a:spcAft>
                        <a:buClr>
                          <a:srgbClr val="000000"/>
                        </a:buClr>
                        <a:buSzPts val="1400"/>
                        <a:buFont typeface="Arial"/>
                        <a:buNone/>
                      </a:pPr>
                      <a:r>
                        <a:t/>
                      </a:r>
                      <a:endParaRPr sz="1900" u="none" cap="none" strike="noStrike">
                        <a:latin typeface="Avenir"/>
                        <a:ea typeface="Avenir"/>
                        <a:cs typeface="Avenir"/>
                        <a:sym typeface="Avenir"/>
                      </a:endParaRPr>
                    </a:p>
                    <a:p>
                      <a:pPr indent="0" lvl="0" marL="0" marR="0" rtl="0" algn="l">
                        <a:lnSpc>
                          <a:spcPct val="100000"/>
                        </a:lnSpc>
                        <a:spcBef>
                          <a:spcPts val="0"/>
                        </a:spcBef>
                        <a:spcAft>
                          <a:spcPts val="0"/>
                        </a:spcAft>
                        <a:buClr>
                          <a:srgbClr val="000000"/>
                        </a:buClr>
                        <a:buSzPts val="1400"/>
                        <a:buFont typeface="Arial"/>
                        <a:buNone/>
                      </a:pPr>
                      <a:r>
                        <a:t/>
                      </a:r>
                      <a:endParaRPr sz="1900" u="none" cap="none" strike="noStrike">
                        <a:latin typeface="Avenir"/>
                        <a:ea typeface="Avenir"/>
                        <a:cs typeface="Avenir"/>
                        <a:sym typeface="Avenir"/>
                      </a:endParaRPr>
                    </a:p>
                    <a:p>
                      <a:pPr indent="0" lvl="0" marL="0" marR="0" rtl="0" algn="l">
                        <a:lnSpc>
                          <a:spcPct val="100000"/>
                        </a:lnSpc>
                        <a:spcBef>
                          <a:spcPts val="0"/>
                        </a:spcBef>
                        <a:spcAft>
                          <a:spcPts val="0"/>
                        </a:spcAft>
                        <a:buClr>
                          <a:srgbClr val="000000"/>
                        </a:buClr>
                        <a:buSzPts val="1400"/>
                        <a:buFont typeface="Arial"/>
                        <a:buNone/>
                      </a:pPr>
                      <a:r>
                        <a:rPr lang="en-US" sz="1900" u="none" cap="none" strike="noStrike">
                          <a:solidFill>
                            <a:srgbClr val="434343"/>
                          </a:solidFill>
                          <a:latin typeface="Avenir"/>
                          <a:ea typeface="Avenir"/>
                          <a:cs typeface="Avenir"/>
                          <a:sym typeface="Avenir"/>
                        </a:rPr>
                        <a:t>Peu                                             Beaucoup</a:t>
                      </a:r>
                      <a:endParaRPr sz="1900" u="none" cap="none" strike="noStrike">
                        <a:solidFill>
                          <a:srgbClr val="434343"/>
                        </a:solidFill>
                        <a:latin typeface="Avenir"/>
                        <a:ea typeface="Avenir"/>
                        <a:cs typeface="Avenir"/>
                        <a:sym typeface="Avenir"/>
                      </a:endParaRPr>
                    </a:p>
                    <a:p>
                      <a:pPr indent="0" lvl="0" marL="0" marR="0" rtl="0" algn="ctr">
                        <a:lnSpc>
                          <a:spcPct val="100000"/>
                        </a:lnSpc>
                        <a:spcBef>
                          <a:spcPts val="0"/>
                        </a:spcBef>
                        <a:spcAft>
                          <a:spcPts val="0"/>
                        </a:spcAft>
                        <a:buClr>
                          <a:srgbClr val="000000"/>
                        </a:buClr>
                        <a:buSzPts val="1400"/>
                        <a:buFont typeface="Arial"/>
                        <a:buNone/>
                      </a:pPr>
                      <a:r>
                        <a:rPr lang="en-US" sz="1900" u="none" cap="none" strike="noStrike">
                          <a:solidFill>
                            <a:srgbClr val="434343"/>
                          </a:solidFill>
                          <a:latin typeface="Avenir"/>
                          <a:ea typeface="Avenir"/>
                          <a:cs typeface="Avenir"/>
                          <a:sym typeface="Avenir"/>
                        </a:rPr>
                        <a:t>            </a:t>
                      </a:r>
                      <a:endParaRPr sz="1900" u="none" cap="none" strike="noStrike">
                        <a:solidFill>
                          <a:srgbClr val="434343"/>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1400"/>
                        <a:buFont typeface="Arial"/>
                        <a:buNone/>
                      </a:pPr>
                      <a:r>
                        <a:rPr lang="en-US" sz="1900" u="none" cap="none" strike="noStrike">
                          <a:solidFill>
                            <a:srgbClr val="434343"/>
                          </a:solidFill>
                          <a:latin typeface="Avenir"/>
                          <a:ea typeface="Avenir"/>
                          <a:cs typeface="Avenir"/>
                          <a:sym typeface="Avenir"/>
                        </a:rPr>
                        <a:t>                           Degré</a:t>
                      </a:r>
                      <a:endParaRPr sz="1900" u="none" cap="none" strike="noStrike">
                        <a:solidFill>
                          <a:srgbClr val="434343"/>
                        </a:solidFill>
                        <a:latin typeface="Avenir"/>
                        <a:ea typeface="Avenir"/>
                        <a:cs typeface="Avenir"/>
                        <a:sym typeface="Avenir"/>
                      </a:endParaRPr>
                    </a:p>
                  </a:txBody>
                  <a:tcPr marT="45725" marB="45725" marR="91450" marL="91450">
                    <a:solidFill>
                      <a:srgbClr val="F1D1C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900" u="none" cap="none" strike="noStrike">
                          <a:solidFill>
                            <a:schemeClr val="dk1"/>
                          </a:solidFill>
                          <a:latin typeface="Avenir"/>
                          <a:ea typeface="Avenir"/>
                          <a:cs typeface="Avenir"/>
                          <a:sym typeface="Avenir"/>
                        </a:rPr>
                        <a:t>L’homophobie (une aversion ou des préjugés à l’égard des personnes homosexuelles)?</a:t>
                      </a:r>
                      <a:endParaRPr b="1" sz="1900" u="none" cap="none" strike="noStrike">
                        <a:solidFill>
                          <a:schemeClr val="dk1"/>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1400"/>
                        <a:buFont typeface="Arial"/>
                        <a:buNone/>
                      </a:pPr>
                      <a:r>
                        <a:t/>
                      </a:r>
                      <a:endParaRPr sz="1900" u="none" cap="none" strike="noStrike">
                        <a:latin typeface="Avenir"/>
                        <a:ea typeface="Avenir"/>
                        <a:cs typeface="Avenir"/>
                        <a:sym typeface="Avenir"/>
                      </a:endParaRPr>
                    </a:p>
                    <a:p>
                      <a:pPr indent="0" lvl="0" marL="0" marR="0" rtl="0" algn="l">
                        <a:lnSpc>
                          <a:spcPct val="100000"/>
                        </a:lnSpc>
                        <a:spcBef>
                          <a:spcPts val="0"/>
                        </a:spcBef>
                        <a:spcAft>
                          <a:spcPts val="0"/>
                        </a:spcAft>
                        <a:buClr>
                          <a:srgbClr val="000000"/>
                        </a:buClr>
                        <a:buSzPts val="1400"/>
                        <a:buFont typeface="Arial"/>
                        <a:buNone/>
                      </a:pPr>
                      <a:r>
                        <a:rPr lang="en-US" sz="1900" u="none" cap="none" strike="noStrike">
                          <a:solidFill>
                            <a:srgbClr val="434343"/>
                          </a:solidFill>
                          <a:latin typeface="Avenir"/>
                          <a:ea typeface="Avenir"/>
                          <a:cs typeface="Avenir"/>
                          <a:sym typeface="Avenir"/>
                        </a:rPr>
                        <a:t>Peu                                              Beaucoup</a:t>
                      </a:r>
                      <a:endParaRPr sz="1900" u="none" cap="none" strike="noStrike">
                        <a:solidFill>
                          <a:srgbClr val="434343"/>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1400"/>
                        <a:buFont typeface="Arial"/>
                        <a:buNone/>
                      </a:pPr>
                      <a:r>
                        <a:rPr lang="en-US" sz="1900" u="none" cap="none" strike="noStrike">
                          <a:solidFill>
                            <a:srgbClr val="434343"/>
                          </a:solidFill>
                          <a:latin typeface="Avenir"/>
                          <a:ea typeface="Avenir"/>
                          <a:cs typeface="Avenir"/>
                          <a:sym typeface="Avenir"/>
                        </a:rPr>
                        <a:t>                    </a:t>
                      </a:r>
                      <a:endParaRPr sz="1900" u="none" cap="none" strike="noStrike">
                        <a:solidFill>
                          <a:srgbClr val="434343"/>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1400"/>
                        <a:buFont typeface="Arial"/>
                        <a:buNone/>
                      </a:pPr>
                      <a:r>
                        <a:rPr lang="en-US" sz="1900" u="none" cap="none" strike="noStrike">
                          <a:solidFill>
                            <a:srgbClr val="434343"/>
                          </a:solidFill>
                          <a:latin typeface="Avenir"/>
                          <a:ea typeface="Avenir"/>
                          <a:cs typeface="Avenir"/>
                          <a:sym typeface="Avenir"/>
                        </a:rPr>
                        <a:t>                            Degré</a:t>
                      </a:r>
                      <a:endParaRPr sz="1900" u="none" cap="none" strike="noStrike">
                        <a:solidFill>
                          <a:srgbClr val="434343"/>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1400"/>
                        <a:buFont typeface="Arial"/>
                        <a:buNone/>
                      </a:pPr>
                      <a:r>
                        <a:t/>
                      </a:r>
                      <a:endParaRPr sz="1900" u="none" cap="none" strike="noStrike">
                        <a:latin typeface="Avenir"/>
                        <a:ea typeface="Avenir"/>
                        <a:cs typeface="Avenir"/>
                        <a:sym typeface="Avenir"/>
                      </a:endParaRPr>
                    </a:p>
                  </a:txBody>
                  <a:tcPr marT="45725" marB="45725" marR="91450" marL="91450">
                    <a:solidFill>
                      <a:srgbClr val="F1D1C2"/>
                    </a:solidFill>
                  </a:tcPr>
                </a:tc>
              </a:tr>
              <a:tr h="2616275">
                <a:tc>
                  <a:txBody>
                    <a:bodyPr/>
                    <a:lstStyle/>
                    <a:p>
                      <a:pPr indent="0" lvl="0" marL="0" marR="0" rtl="0" algn="ctr">
                        <a:lnSpc>
                          <a:spcPct val="100000"/>
                        </a:lnSpc>
                        <a:spcBef>
                          <a:spcPts val="0"/>
                        </a:spcBef>
                        <a:spcAft>
                          <a:spcPts val="0"/>
                        </a:spcAft>
                        <a:buClr>
                          <a:srgbClr val="000000"/>
                        </a:buClr>
                        <a:buSzPts val="1400"/>
                        <a:buFont typeface="Arial"/>
                        <a:buNone/>
                      </a:pPr>
                      <a:r>
                        <a:rPr b="1" lang="en-US" sz="1900" u="none" cap="none" strike="noStrike">
                          <a:solidFill>
                            <a:schemeClr val="dk1"/>
                          </a:solidFill>
                          <a:latin typeface="Avenir"/>
                          <a:ea typeface="Avenir"/>
                          <a:cs typeface="Avenir"/>
                          <a:sym typeface="Avenir"/>
                        </a:rPr>
                        <a:t>La contrôle des émotions?</a:t>
                      </a:r>
                      <a:endParaRPr b="1" sz="1900" u="none" cap="none" strike="noStrike">
                        <a:solidFill>
                          <a:schemeClr val="dk1"/>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1400"/>
                        <a:buFont typeface="Arial"/>
                        <a:buNone/>
                      </a:pPr>
                      <a:r>
                        <a:t/>
                      </a:r>
                      <a:endParaRPr sz="1900" u="none" cap="none" strike="noStrike">
                        <a:latin typeface="Avenir"/>
                        <a:ea typeface="Avenir"/>
                        <a:cs typeface="Avenir"/>
                        <a:sym typeface="Avenir"/>
                      </a:endParaRPr>
                    </a:p>
                    <a:p>
                      <a:pPr indent="0" lvl="0" marL="0" marR="0" rtl="0" algn="l">
                        <a:lnSpc>
                          <a:spcPct val="100000"/>
                        </a:lnSpc>
                        <a:spcBef>
                          <a:spcPts val="0"/>
                        </a:spcBef>
                        <a:spcAft>
                          <a:spcPts val="0"/>
                        </a:spcAft>
                        <a:buClr>
                          <a:srgbClr val="000000"/>
                        </a:buClr>
                        <a:buSzPts val="1400"/>
                        <a:buFont typeface="Arial"/>
                        <a:buNone/>
                      </a:pPr>
                      <a:r>
                        <a:t/>
                      </a:r>
                      <a:endParaRPr sz="1900" u="none" cap="none" strike="noStrike">
                        <a:latin typeface="Avenir"/>
                        <a:ea typeface="Avenir"/>
                        <a:cs typeface="Avenir"/>
                        <a:sym typeface="Avenir"/>
                      </a:endParaRPr>
                    </a:p>
                    <a:p>
                      <a:pPr indent="0" lvl="0" marL="0" marR="0" rtl="0" algn="l">
                        <a:lnSpc>
                          <a:spcPct val="100000"/>
                        </a:lnSpc>
                        <a:spcBef>
                          <a:spcPts val="0"/>
                        </a:spcBef>
                        <a:spcAft>
                          <a:spcPts val="0"/>
                        </a:spcAft>
                        <a:buClr>
                          <a:srgbClr val="000000"/>
                        </a:buClr>
                        <a:buSzPts val="1400"/>
                        <a:buFont typeface="Arial"/>
                        <a:buNone/>
                      </a:pPr>
                      <a:r>
                        <a:t/>
                      </a:r>
                      <a:endParaRPr sz="1900" u="none" cap="none" strike="noStrike">
                        <a:latin typeface="Avenir"/>
                        <a:ea typeface="Avenir"/>
                        <a:cs typeface="Avenir"/>
                        <a:sym typeface="Avenir"/>
                      </a:endParaRPr>
                    </a:p>
                    <a:p>
                      <a:pPr indent="0" lvl="0" marL="0" marR="0" rtl="0" algn="l">
                        <a:lnSpc>
                          <a:spcPct val="100000"/>
                        </a:lnSpc>
                        <a:spcBef>
                          <a:spcPts val="0"/>
                        </a:spcBef>
                        <a:spcAft>
                          <a:spcPts val="0"/>
                        </a:spcAft>
                        <a:buClr>
                          <a:srgbClr val="000000"/>
                        </a:buClr>
                        <a:buSzPts val="1400"/>
                        <a:buFont typeface="Arial"/>
                        <a:buNone/>
                      </a:pPr>
                      <a:r>
                        <a:rPr lang="en-US" sz="1900" u="none" cap="none" strike="noStrike">
                          <a:solidFill>
                            <a:srgbClr val="434343"/>
                          </a:solidFill>
                          <a:latin typeface="Avenir"/>
                          <a:ea typeface="Avenir"/>
                          <a:cs typeface="Avenir"/>
                          <a:sym typeface="Avenir"/>
                        </a:rPr>
                        <a:t>Peu                                             Beaucoup</a:t>
                      </a:r>
                      <a:endParaRPr sz="1900" u="none" cap="none" strike="noStrike">
                        <a:solidFill>
                          <a:srgbClr val="434343"/>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1400"/>
                        <a:buFont typeface="Arial"/>
                        <a:buNone/>
                      </a:pPr>
                      <a:r>
                        <a:rPr lang="en-US" sz="1900" u="none" cap="none" strike="noStrike">
                          <a:solidFill>
                            <a:srgbClr val="434343"/>
                          </a:solidFill>
                          <a:latin typeface="Avenir"/>
                          <a:ea typeface="Avenir"/>
                          <a:cs typeface="Avenir"/>
                          <a:sym typeface="Avenir"/>
                        </a:rPr>
                        <a:t>                     </a:t>
                      </a:r>
                      <a:endParaRPr sz="1900" u="none" cap="none" strike="noStrike">
                        <a:solidFill>
                          <a:srgbClr val="434343"/>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1400"/>
                        <a:buFont typeface="Arial"/>
                        <a:buNone/>
                      </a:pPr>
                      <a:r>
                        <a:rPr lang="en-US" sz="1900" u="none" cap="none" strike="noStrike">
                          <a:solidFill>
                            <a:srgbClr val="434343"/>
                          </a:solidFill>
                          <a:latin typeface="Avenir"/>
                          <a:ea typeface="Avenir"/>
                          <a:cs typeface="Avenir"/>
                          <a:sym typeface="Avenir"/>
                        </a:rPr>
                        <a:t>                          Degré</a:t>
                      </a:r>
                      <a:endParaRPr sz="1900" u="none" cap="none" strike="noStrike">
                        <a:solidFill>
                          <a:srgbClr val="434343"/>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1400"/>
                        <a:buFont typeface="Arial"/>
                        <a:buNone/>
                      </a:pPr>
                      <a:r>
                        <a:t/>
                      </a:r>
                      <a:endParaRPr sz="1900" u="none" cap="none" strike="noStrike">
                        <a:latin typeface="Avenir"/>
                        <a:ea typeface="Avenir"/>
                        <a:cs typeface="Avenir"/>
                        <a:sym typeface="Avenir"/>
                      </a:endParaRPr>
                    </a:p>
                  </a:txBody>
                  <a:tcPr marT="45725" marB="45725" marR="91450" marL="91450">
                    <a:solidFill>
                      <a:srgbClr val="F1D1C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900" u="none" cap="none" strike="noStrike">
                          <a:solidFill>
                            <a:schemeClr val="dk1"/>
                          </a:solidFill>
                          <a:latin typeface="Avenir"/>
                          <a:ea typeface="Avenir"/>
                          <a:cs typeface="Avenir"/>
                          <a:sym typeface="Avenir"/>
                        </a:rPr>
                        <a:t>La violence à l’égard des filles, des femmes et des membres de la communauté </a:t>
                      </a:r>
                      <a:r>
                        <a:rPr b="1" i="0" lang="en-US" sz="1900" u="none" cap="none" strike="noStrike">
                          <a:solidFill>
                            <a:schemeClr val="dk1"/>
                          </a:solidFill>
                          <a:latin typeface="Avenir"/>
                          <a:ea typeface="Avenir"/>
                          <a:cs typeface="Avenir"/>
                          <a:sym typeface="Avenir"/>
                        </a:rPr>
                        <a:t>2SLGBTQ+</a:t>
                      </a:r>
                      <a:r>
                        <a:rPr b="1" lang="en-US" sz="1900" u="none" cap="none" strike="noStrike">
                          <a:solidFill>
                            <a:schemeClr val="dk1"/>
                          </a:solidFill>
                          <a:latin typeface="Avenir"/>
                          <a:ea typeface="Avenir"/>
                          <a:cs typeface="Avenir"/>
                          <a:sym typeface="Avenir"/>
                        </a:rPr>
                        <a:t>?</a:t>
                      </a:r>
                      <a:endParaRPr b="1" sz="1900" u="none" cap="none" strike="noStrike">
                        <a:solidFill>
                          <a:schemeClr val="dk1"/>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1400"/>
                        <a:buFont typeface="Arial"/>
                        <a:buNone/>
                      </a:pPr>
                      <a:r>
                        <a:t/>
                      </a:r>
                      <a:endParaRPr sz="1900" u="none" cap="none" strike="noStrike">
                        <a:latin typeface="Avenir"/>
                        <a:ea typeface="Avenir"/>
                        <a:cs typeface="Avenir"/>
                        <a:sym typeface="Avenir"/>
                      </a:endParaRPr>
                    </a:p>
                    <a:p>
                      <a:pPr indent="0" lvl="0" marL="0" marR="0" rtl="0" algn="l">
                        <a:lnSpc>
                          <a:spcPct val="100000"/>
                        </a:lnSpc>
                        <a:spcBef>
                          <a:spcPts val="0"/>
                        </a:spcBef>
                        <a:spcAft>
                          <a:spcPts val="0"/>
                        </a:spcAft>
                        <a:buClr>
                          <a:srgbClr val="000000"/>
                        </a:buClr>
                        <a:buSzPts val="1400"/>
                        <a:buFont typeface="Arial"/>
                        <a:buNone/>
                      </a:pPr>
                      <a:r>
                        <a:rPr lang="en-US" sz="1900" u="none" cap="none" strike="noStrike">
                          <a:solidFill>
                            <a:srgbClr val="434343"/>
                          </a:solidFill>
                          <a:latin typeface="Avenir"/>
                          <a:ea typeface="Avenir"/>
                          <a:cs typeface="Avenir"/>
                          <a:sym typeface="Avenir"/>
                        </a:rPr>
                        <a:t>Peu                                              Beaucoup</a:t>
                      </a:r>
                      <a:endParaRPr sz="1900" u="none" cap="none" strike="noStrike">
                        <a:solidFill>
                          <a:srgbClr val="434343"/>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1400"/>
                        <a:buFont typeface="Arial"/>
                        <a:buNone/>
                      </a:pPr>
                      <a:r>
                        <a:rPr lang="en-US" sz="1900" u="none" cap="none" strike="noStrike">
                          <a:solidFill>
                            <a:srgbClr val="434343"/>
                          </a:solidFill>
                          <a:latin typeface="Avenir"/>
                          <a:ea typeface="Avenir"/>
                          <a:cs typeface="Avenir"/>
                          <a:sym typeface="Avenir"/>
                        </a:rPr>
                        <a:t>                     </a:t>
                      </a:r>
                      <a:endParaRPr sz="1900" u="none" cap="none" strike="noStrike">
                        <a:solidFill>
                          <a:srgbClr val="434343"/>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1400"/>
                        <a:buFont typeface="Arial"/>
                        <a:buNone/>
                      </a:pPr>
                      <a:r>
                        <a:rPr lang="en-US" sz="1900" u="none" cap="none" strike="noStrike">
                          <a:solidFill>
                            <a:srgbClr val="434343"/>
                          </a:solidFill>
                          <a:latin typeface="Avenir"/>
                          <a:ea typeface="Avenir"/>
                          <a:cs typeface="Avenir"/>
                          <a:sym typeface="Avenir"/>
                        </a:rPr>
                        <a:t>                             Degré</a:t>
                      </a:r>
                      <a:endParaRPr sz="1900" u="none" cap="none" strike="noStrike">
                        <a:solidFill>
                          <a:srgbClr val="434343"/>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1400"/>
                        <a:buFont typeface="Arial"/>
                        <a:buNone/>
                      </a:pPr>
                      <a:r>
                        <a:t/>
                      </a:r>
                      <a:endParaRPr sz="1900" u="none" cap="none" strike="noStrike">
                        <a:latin typeface="Avenir"/>
                        <a:ea typeface="Avenir"/>
                        <a:cs typeface="Avenir"/>
                        <a:sym typeface="Avenir"/>
                      </a:endParaRPr>
                    </a:p>
                  </a:txBody>
                  <a:tcPr marT="45725" marB="45725" marR="91450" marL="91450">
                    <a:solidFill>
                      <a:srgbClr val="F1D1C2"/>
                    </a:solidFill>
                  </a:tcPr>
                </a:tc>
              </a:tr>
            </a:tbl>
          </a:graphicData>
        </a:graphic>
      </p:graphicFrame>
      <p:cxnSp>
        <p:nvCxnSpPr>
          <p:cNvPr id="442" name="Google Shape;442;g27067b5d07b_0_126"/>
          <p:cNvCxnSpPr/>
          <p:nvPr/>
        </p:nvCxnSpPr>
        <p:spPr>
          <a:xfrm>
            <a:off x="7835106" y="5143512"/>
            <a:ext cx="3917100" cy="600"/>
          </a:xfrm>
          <a:prstGeom prst="straightConnector1">
            <a:avLst/>
          </a:prstGeom>
          <a:noFill/>
          <a:ln cap="flat" cmpd="sng" w="28575">
            <a:solidFill>
              <a:srgbClr val="434343"/>
            </a:solidFill>
            <a:prstDash val="solid"/>
            <a:round/>
            <a:headEnd len="med" w="med" type="triangle"/>
            <a:tailEnd len="med" w="med" type="triangle"/>
          </a:ln>
        </p:spPr>
      </p:cxnSp>
      <p:cxnSp>
        <p:nvCxnSpPr>
          <p:cNvPr id="443" name="Google Shape;443;g27067b5d07b_0_126"/>
          <p:cNvCxnSpPr/>
          <p:nvPr/>
        </p:nvCxnSpPr>
        <p:spPr>
          <a:xfrm>
            <a:off x="7829881" y="7748337"/>
            <a:ext cx="3917100" cy="600"/>
          </a:xfrm>
          <a:prstGeom prst="straightConnector1">
            <a:avLst/>
          </a:prstGeom>
          <a:noFill/>
          <a:ln cap="flat" cmpd="sng" w="28575">
            <a:solidFill>
              <a:srgbClr val="434343"/>
            </a:solidFill>
            <a:prstDash val="solid"/>
            <a:round/>
            <a:headEnd len="med" w="med" type="triangle"/>
            <a:tailEnd len="med" w="med" type="triangle"/>
          </a:ln>
        </p:spPr>
      </p:cxnSp>
      <p:cxnSp>
        <p:nvCxnSpPr>
          <p:cNvPr id="444" name="Google Shape;444;g27067b5d07b_0_126"/>
          <p:cNvCxnSpPr/>
          <p:nvPr/>
        </p:nvCxnSpPr>
        <p:spPr>
          <a:xfrm>
            <a:off x="12549081" y="5143512"/>
            <a:ext cx="3917100" cy="600"/>
          </a:xfrm>
          <a:prstGeom prst="straightConnector1">
            <a:avLst/>
          </a:prstGeom>
          <a:noFill/>
          <a:ln cap="flat" cmpd="sng" w="28575">
            <a:solidFill>
              <a:srgbClr val="434343"/>
            </a:solidFill>
            <a:prstDash val="solid"/>
            <a:round/>
            <a:headEnd len="med" w="med" type="triangle"/>
            <a:tailEnd len="med" w="med" type="triangle"/>
          </a:ln>
        </p:spPr>
      </p:cxnSp>
      <p:cxnSp>
        <p:nvCxnSpPr>
          <p:cNvPr id="445" name="Google Shape;445;g27067b5d07b_0_126"/>
          <p:cNvCxnSpPr/>
          <p:nvPr/>
        </p:nvCxnSpPr>
        <p:spPr>
          <a:xfrm>
            <a:off x="12549081" y="7748337"/>
            <a:ext cx="3917100" cy="600"/>
          </a:xfrm>
          <a:prstGeom prst="straightConnector1">
            <a:avLst/>
          </a:prstGeom>
          <a:noFill/>
          <a:ln cap="flat" cmpd="sng" w="28575">
            <a:solidFill>
              <a:srgbClr val="434343"/>
            </a:solidFill>
            <a:prstDash val="solid"/>
            <a:round/>
            <a:headEnd len="med" w="med" type="triangle"/>
            <a:tailEnd len="med" w="med" type="triangle"/>
          </a:ln>
        </p:spPr>
      </p:cxn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8A18F"/>
        </a:solidFill>
      </p:bgPr>
    </p:bg>
    <p:spTree>
      <p:nvGrpSpPr>
        <p:cNvPr id="450" name="Shape 450"/>
        <p:cNvGrpSpPr/>
        <p:nvPr/>
      </p:nvGrpSpPr>
      <p:grpSpPr>
        <a:xfrm>
          <a:off x="0" y="0"/>
          <a:ext cx="0" cy="0"/>
          <a:chOff x="0" y="0"/>
          <a:chExt cx="0" cy="0"/>
        </a:xfrm>
      </p:grpSpPr>
      <p:sp>
        <p:nvSpPr>
          <p:cNvPr id="451" name="Google Shape;451;g27067b5d07b_0_145"/>
          <p:cNvSpPr/>
          <p:nvPr/>
        </p:nvSpPr>
        <p:spPr>
          <a:xfrm>
            <a:off x="15621000" y="0"/>
            <a:ext cx="2465562" cy="2465562"/>
          </a:xfrm>
          <a:custGeom>
            <a:rect b="b" l="l" r="r" t="t"/>
            <a:pathLst>
              <a:path extrusionOk="0" h="2465562" w="2465562">
                <a:moveTo>
                  <a:pt x="0" y="0"/>
                </a:moveTo>
                <a:lnTo>
                  <a:pt x="2465562" y="0"/>
                </a:lnTo>
                <a:lnTo>
                  <a:pt x="2465562" y="2465562"/>
                </a:lnTo>
                <a:lnTo>
                  <a:pt x="0" y="246556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52" name="Google Shape;452;g27067b5d07b_0_145"/>
          <p:cNvSpPr txBox="1"/>
          <p:nvPr/>
        </p:nvSpPr>
        <p:spPr>
          <a:xfrm>
            <a:off x="2295433" y="758710"/>
            <a:ext cx="13697100" cy="3801600"/>
          </a:xfrm>
          <a:prstGeom prst="rect">
            <a:avLst/>
          </a:prstGeom>
          <a:noFill/>
          <a:ln>
            <a:noFill/>
          </a:ln>
        </p:spPr>
        <p:txBody>
          <a:bodyPr anchorCtr="0" anchor="t" bIns="0" lIns="0" spcFirstLastPara="1" rIns="0" wrap="square" tIns="0">
            <a:spAutoFit/>
          </a:bodyPr>
          <a:lstStyle/>
          <a:p>
            <a:pPr indent="0" lvl="0" marL="0" marR="0" rtl="0" algn="ctr">
              <a:lnSpc>
                <a:spcPct val="174975"/>
              </a:lnSpc>
              <a:spcBef>
                <a:spcPts val="0"/>
              </a:spcBef>
              <a:spcAft>
                <a:spcPts val="0"/>
              </a:spcAft>
              <a:buClr>
                <a:srgbClr val="000000"/>
              </a:buClr>
              <a:buSzPts val="4000"/>
              <a:buFont typeface="Arial"/>
              <a:buNone/>
            </a:pPr>
            <a:r>
              <a:rPr b="1" i="0" lang="en-US" sz="4000" u="none" cap="none" strike="noStrike">
                <a:solidFill>
                  <a:schemeClr val="dk1"/>
                </a:solidFill>
                <a:latin typeface="Avenir"/>
                <a:ea typeface="Avenir"/>
                <a:cs typeface="Avenir"/>
                <a:sym typeface="Avenir"/>
              </a:rPr>
              <a:t>Je m’engage à ne jamais commettre, tolérer ou taire les violences à l’égard des femmes et des filles.</a:t>
            </a:r>
            <a:endParaRPr b="0" i="0" sz="3200" u="none" cap="none" strike="noStrike">
              <a:solidFill>
                <a:schemeClr val="dk1"/>
              </a:solidFill>
              <a:latin typeface="Avenir"/>
              <a:ea typeface="Avenir"/>
              <a:cs typeface="Avenir"/>
              <a:sym typeface="Avenir"/>
            </a:endParaRPr>
          </a:p>
          <a:p>
            <a:pPr indent="0" lvl="0" marL="0" marR="0" rtl="0" algn="ctr">
              <a:lnSpc>
                <a:spcPct val="100000"/>
              </a:lnSpc>
              <a:spcBef>
                <a:spcPts val="1200"/>
              </a:spcBef>
              <a:spcAft>
                <a:spcPts val="0"/>
              </a:spcAft>
              <a:buClr>
                <a:srgbClr val="000000"/>
              </a:buClr>
              <a:buSzPts val="3200"/>
              <a:buFont typeface="Arial"/>
              <a:buNone/>
            </a:pPr>
            <a:r>
              <a:rPr b="0" i="0" lang="en-US" sz="3200" u="none" cap="none" strike="noStrike">
                <a:solidFill>
                  <a:schemeClr val="dk1"/>
                </a:solidFill>
                <a:latin typeface="Avenir"/>
                <a:ea typeface="Avenir"/>
                <a:cs typeface="Avenir"/>
                <a:sym typeface="Avenir"/>
              </a:rPr>
              <a:t>Engage-toi en ligne au : </a:t>
            </a:r>
            <a:r>
              <a:rPr b="0" i="0" lang="en-US" sz="3200" u="sng" cap="none" strike="noStrike">
                <a:solidFill>
                  <a:schemeClr val="hlink"/>
                </a:solidFill>
                <a:latin typeface="Avenir"/>
                <a:ea typeface="Avenir"/>
                <a:cs typeface="Avenir"/>
                <a:sym typeface="Avenir"/>
                <a:hlinkClick r:id="rId4"/>
              </a:rPr>
              <a:t>whiteribbon1.typeform.com/to/sKudez</a:t>
            </a:r>
            <a:endParaRPr b="0" i="0" sz="3200" u="none" cap="none" strike="noStrike">
              <a:solidFill>
                <a:schemeClr val="dk1"/>
              </a:solidFill>
              <a:latin typeface="Avenir"/>
              <a:ea typeface="Avenir"/>
              <a:cs typeface="Avenir"/>
              <a:sym typeface="Avenir"/>
            </a:endParaRPr>
          </a:p>
          <a:p>
            <a:pPr indent="0" lvl="0" marL="0" marR="0" rtl="0" algn="ctr">
              <a:lnSpc>
                <a:spcPct val="100000"/>
              </a:lnSpc>
              <a:spcBef>
                <a:spcPts val="1200"/>
              </a:spcBef>
              <a:spcAft>
                <a:spcPts val="0"/>
              </a:spcAft>
              <a:buClr>
                <a:srgbClr val="000000"/>
              </a:buClr>
              <a:buSzPts val="2300"/>
              <a:buFont typeface="Arial"/>
              <a:buNone/>
            </a:pPr>
            <a:r>
              <a:t/>
            </a:r>
            <a:endParaRPr b="0" i="0" sz="2300" u="none" cap="none" strike="noStrike">
              <a:solidFill>
                <a:schemeClr val="dk1"/>
              </a:solidFill>
              <a:latin typeface="Avenir"/>
              <a:ea typeface="Avenir"/>
              <a:cs typeface="Avenir"/>
              <a:sym typeface="Avenir"/>
            </a:endParaRPr>
          </a:p>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Avenir"/>
                <a:ea typeface="Avenir"/>
                <a:cs typeface="Avenir"/>
                <a:sym typeface="Avenir"/>
              </a:rPr>
              <a:t>En savoir plus sur White Ribbon :</a:t>
            </a:r>
            <a:endParaRPr b="0" i="0" sz="1400" u="none" cap="none" strike="noStrike">
              <a:solidFill>
                <a:srgbClr val="000000"/>
              </a:solidFill>
              <a:latin typeface="Arial"/>
              <a:ea typeface="Arial"/>
              <a:cs typeface="Arial"/>
              <a:sym typeface="Arial"/>
            </a:endParaRPr>
          </a:p>
        </p:txBody>
      </p:sp>
      <p:sp>
        <p:nvSpPr>
          <p:cNvPr id="453" name="Google Shape;453;g27067b5d07b_0_145"/>
          <p:cNvSpPr/>
          <p:nvPr/>
        </p:nvSpPr>
        <p:spPr>
          <a:xfrm>
            <a:off x="0" y="-1789033"/>
            <a:ext cx="5514600" cy="4370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3F3F3"/>
              </a:buClr>
              <a:buSzPts val="1800"/>
              <a:buFont typeface="Arial"/>
              <a:buNone/>
            </a:pPr>
            <a:r>
              <a:rPr b="0" i="0" lang="en-US" sz="1800" u="none" cap="none" strike="noStrike">
                <a:solidFill>
                  <a:srgbClr val="F3F3F3"/>
                </a:solidFill>
                <a:latin typeface="Arial"/>
                <a:ea typeface="Arial"/>
                <a:cs typeface="Arial"/>
                <a:sym typeface="Arial"/>
              </a:rPr>
              <a:t>@whiteribboncampaign</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  </a:t>
            </a:r>
            <a:r>
              <a:rPr b="0" i="0" lang="en-US" sz="26000" u="none" cap="none" strike="noStrike">
                <a:solidFill>
                  <a:srgbClr val="000000"/>
                </a:solidFill>
                <a:latin typeface="Arial"/>
                <a:ea typeface="Arial"/>
                <a:cs typeface="Arial"/>
                <a:sym typeface="Arial"/>
              </a:rPr>
              <a:t>     </a:t>
            </a:r>
            <a:endParaRPr b="0" i="0" sz="1800" u="none" cap="none" strike="noStrike">
              <a:solidFill>
                <a:schemeClr val="dk1"/>
              </a:solidFill>
              <a:latin typeface="Arial"/>
              <a:ea typeface="Arial"/>
              <a:cs typeface="Arial"/>
              <a:sym typeface="Arial"/>
            </a:endParaRPr>
          </a:p>
        </p:txBody>
      </p:sp>
      <p:grpSp>
        <p:nvGrpSpPr>
          <p:cNvPr id="454" name="Google Shape;454;g27067b5d07b_0_145"/>
          <p:cNvGrpSpPr/>
          <p:nvPr/>
        </p:nvGrpSpPr>
        <p:grpSpPr>
          <a:xfrm>
            <a:off x="3956197" y="5001841"/>
            <a:ext cx="10375507" cy="4329137"/>
            <a:chOff x="2811716" y="5143500"/>
            <a:chExt cx="10375507" cy="4329137"/>
          </a:xfrm>
        </p:grpSpPr>
        <p:pic>
          <p:nvPicPr>
            <p:cNvPr id="455" name="Google Shape;455;g27067b5d07b_0_145"/>
            <p:cNvPicPr preferRelativeResize="0"/>
            <p:nvPr/>
          </p:nvPicPr>
          <p:blipFill rotWithShape="1">
            <a:blip r:embed="rId5">
              <a:alphaModFix/>
            </a:blip>
            <a:srcRect b="0" l="0" r="0" t="0"/>
            <a:stretch/>
          </p:blipFill>
          <p:spPr>
            <a:xfrm>
              <a:off x="2944623" y="5143500"/>
              <a:ext cx="685800" cy="685800"/>
            </a:xfrm>
            <a:prstGeom prst="rect">
              <a:avLst/>
            </a:prstGeom>
            <a:noFill/>
            <a:ln>
              <a:noFill/>
            </a:ln>
          </p:spPr>
        </p:pic>
        <p:pic>
          <p:nvPicPr>
            <p:cNvPr id="456" name="Google Shape;456;g27067b5d07b_0_145"/>
            <p:cNvPicPr preferRelativeResize="0"/>
            <p:nvPr/>
          </p:nvPicPr>
          <p:blipFill rotWithShape="1">
            <a:blip r:embed="rId6">
              <a:alphaModFix/>
            </a:blip>
            <a:srcRect b="0" l="0" r="0" t="0"/>
            <a:stretch/>
          </p:blipFill>
          <p:spPr>
            <a:xfrm>
              <a:off x="2944624" y="6290890"/>
              <a:ext cx="685800" cy="685800"/>
            </a:xfrm>
            <a:prstGeom prst="rect">
              <a:avLst/>
            </a:prstGeom>
            <a:noFill/>
            <a:ln>
              <a:noFill/>
            </a:ln>
          </p:spPr>
        </p:pic>
        <p:pic>
          <p:nvPicPr>
            <p:cNvPr id="457" name="Google Shape;457;g27067b5d07b_0_145"/>
            <p:cNvPicPr preferRelativeResize="0"/>
            <p:nvPr/>
          </p:nvPicPr>
          <p:blipFill rotWithShape="1">
            <a:blip r:embed="rId7">
              <a:alphaModFix/>
            </a:blip>
            <a:srcRect b="0" l="0" r="0" t="0"/>
            <a:stretch/>
          </p:blipFill>
          <p:spPr>
            <a:xfrm>
              <a:off x="2811716" y="7345188"/>
              <a:ext cx="952500" cy="952500"/>
            </a:xfrm>
            <a:prstGeom prst="rect">
              <a:avLst/>
            </a:prstGeom>
            <a:noFill/>
            <a:ln>
              <a:noFill/>
            </a:ln>
          </p:spPr>
        </p:pic>
        <p:pic>
          <p:nvPicPr>
            <p:cNvPr id="458" name="Google Shape;458;g27067b5d07b_0_145"/>
            <p:cNvPicPr preferRelativeResize="0"/>
            <p:nvPr/>
          </p:nvPicPr>
          <p:blipFill rotWithShape="1">
            <a:blip r:embed="rId8">
              <a:alphaModFix/>
            </a:blip>
            <a:srcRect b="0" l="0" r="0" t="0"/>
            <a:stretch/>
          </p:blipFill>
          <p:spPr>
            <a:xfrm>
              <a:off x="2882490" y="8666186"/>
              <a:ext cx="807460" cy="806451"/>
            </a:xfrm>
            <a:prstGeom prst="rect">
              <a:avLst/>
            </a:prstGeom>
            <a:noFill/>
            <a:ln>
              <a:noFill/>
            </a:ln>
          </p:spPr>
        </p:pic>
        <p:sp>
          <p:nvSpPr>
            <p:cNvPr id="459" name="Google Shape;459;g27067b5d07b_0_145"/>
            <p:cNvSpPr txBox="1"/>
            <p:nvPr/>
          </p:nvSpPr>
          <p:spPr>
            <a:xfrm>
              <a:off x="4011423" y="5244525"/>
              <a:ext cx="91758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F3F3F3"/>
                  </a:solidFill>
                  <a:latin typeface="Avenir"/>
                  <a:ea typeface="Avenir"/>
                  <a:cs typeface="Avenir"/>
                  <a:sym typeface="Avenir"/>
                </a:rPr>
                <a:t>whiteribbon.ca</a:t>
              </a:r>
              <a:endParaRPr b="0" i="0" sz="3200" u="none" cap="none" strike="noStrike">
                <a:solidFill>
                  <a:srgbClr val="000000"/>
                </a:solidFill>
                <a:latin typeface="Avenir"/>
                <a:ea typeface="Avenir"/>
                <a:cs typeface="Avenir"/>
                <a:sym typeface="Avenir"/>
              </a:endParaRPr>
            </a:p>
          </p:txBody>
        </p:sp>
        <p:sp>
          <p:nvSpPr>
            <p:cNvPr id="460" name="Google Shape;460;g27067b5d07b_0_145"/>
            <p:cNvSpPr txBox="1"/>
            <p:nvPr/>
          </p:nvSpPr>
          <p:spPr>
            <a:xfrm>
              <a:off x="4011423" y="6290890"/>
              <a:ext cx="91758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F3F3F3"/>
                  </a:solidFill>
                  <a:latin typeface="Avenir"/>
                  <a:ea typeface="Avenir"/>
                  <a:cs typeface="Avenir"/>
                  <a:sym typeface="Avenir"/>
                </a:rPr>
                <a:t>@whiteribboncampaign</a:t>
              </a:r>
              <a:endParaRPr b="0" i="0" sz="3200" u="none" cap="none" strike="noStrike">
                <a:solidFill>
                  <a:srgbClr val="000000"/>
                </a:solidFill>
                <a:latin typeface="Avenir"/>
                <a:ea typeface="Avenir"/>
                <a:cs typeface="Avenir"/>
                <a:sym typeface="Avenir"/>
              </a:endParaRPr>
            </a:p>
          </p:txBody>
        </p:sp>
        <p:sp>
          <p:nvSpPr>
            <p:cNvPr id="461" name="Google Shape;461;g27067b5d07b_0_145"/>
            <p:cNvSpPr txBox="1"/>
            <p:nvPr/>
          </p:nvSpPr>
          <p:spPr>
            <a:xfrm>
              <a:off x="4011423" y="7529050"/>
              <a:ext cx="91758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F3F3F3"/>
                  </a:solidFill>
                  <a:latin typeface="Avenir"/>
                  <a:ea typeface="Avenir"/>
                  <a:cs typeface="Avenir"/>
                  <a:sym typeface="Avenir"/>
                </a:rPr>
                <a:t>@whiteribbon</a:t>
              </a:r>
              <a:endParaRPr b="0" i="0" sz="3200" u="none" cap="none" strike="noStrike">
                <a:solidFill>
                  <a:srgbClr val="F3F3F3"/>
                </a:solidFill>
                <a:latin typeface="Avenir"/>
                <a:ea typeface="Avenir"/>
                <a:cs typeface="Avenir"/>
                <a:sym typeface="Avenir"/>
              </a:endParaRPr>
            </a:p>
          </p:txBody>
        </p:sp>
        <p:sp>
          <p:nvSpPr>
            <p:cNvPr id="462" name="Google Shape;462;g27067b5d07b_0_145"/>
            <p:cNvSpPr txBox="1"/>
            <p:nvPr/>
          </p:nvSpPr>
          <p:spPr>
            <a:xfrm>
              <a:off x="3986614" y="8761831"/>
              <a:ext cx="91758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F3F3F3"/>
                  </a:solidFill>
                  <a:latin typeface="Avenir"/>
                  <a:ea typeface="Avenir"/>
                  <a:cs typeface="Avenir"/>
                  <a:sym typeface="Avenir"/>
                </a:rPr>
                <a:t>@whiteribboncanada</a:t>
              </a:r>
              <a:endParaRPr b="0" i="0" sz="3200" u="none" cap="none" strike="noStrike">
                <a:solidFill>
                  <a:srgbClr val="F3F3F3"/>
                </a:solidFill>
                <a:latin typeface="Avenir"/>
                <a:ea typeface="Avenir"/>
                <a:cs typeface="Avenir"/>
                <a:sym typeface="Avenir"/>
              </a:endParaRPr>
            </a:p>
          </p:txBody>
        </p:sp>
      </p:grpSp>
      <p:pic>
        <p:nvPicPr>
          <p:cNvPr descr="A black and white logo&#10;&#10;Description automatically generated" id="463" name="Google Shape;463;g27067b5d07b_0_145"/>
          <p:cNvPicPr preferRelativeResize="0"/>
          <p:nvPr/>
        </p:nvPicPr>
        <p:blipFill rotWithShape="1">
          <a:blip r:embed="rId9">
            <a:alphaModFix/>
          </a:blip>
          <a:srcRect b="0" l="0" r="0" t="0"/>
          <a:stretch/>
        </p:blipFill>
        <p:spPr>
          <a:xfrm>
            <a:off x="10764576" y="5558485"/>
            <a:ext cx="3962400" cy="319084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g27067b5d07b_0_84"/>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69" name="Google Shape;469;g27067b5d07b_0_84"/>
          <p:cNvSpPr/>
          <p:nvPr/>
        </p:nvSpPr>
        <p:spPr>
          <a:xfrm>
            <a:off x="12191495" y="3810"/>
            <a:ext cx="6096505" cy="4404164"/>
          </a:xfrm>
          <a:custGeom>
            <a:rect b="b" l="l" r="r" t="t"/>
            <a:pathLst>
              <a:path extrusionOk="0" h="4404164" w="6096505">
                <a:moveTo>
                  <a:pt x="0" y="0"/>
                </a:moveTo>
                <a:lnTo>
                  <a:pt x="6096505" y="0"/>
                </a:lnTo>
                <a:lnTo>
                  <a:pt x="6096505" y="4404164"/>
                </a:lnTo>
                <a:lnTo>
                  <a:pt x="0" y="4404164"/>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70" name="Google Shape;470;g27067b5d07b_0_84"/>
          <p:cNvSpPr/>
          <p:nvPr/>
        </p:nvSpPr>
        <p:spPr>
          <a:xfrm>
            <a:off x="15822438" y="7821438"/>
            <a:ext cx="2465562" cy="2465562"/>
          </a:xfrm>
          <a:custGeom>
            <a:rect b="b" l="l" r="r" t="t"/>
            <a:pathLst>
              <a:path extrusionOk="0" h="2465562" w="2465562">
                <a:moveTo>
                  <a:pt x="0" y="0"/>
                </a:moveTo>
                <a:lnTo>
                  <a:pt x="2465562" y="0"/>
                </a:lnTo>
                <a:lnTo>
                  <a:pt x="2465562" y="2465562"/>
                </a:lnTo>
                <a:lnTo>
                  <a:pt x="0" y="2465562"/>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71" name="Google Shape;471;g27067b5d07b_0_84"/>
          <p:cNvSpPr txBox="1"/>
          <p:nvPr/>
        </p:nvSpPr>
        <p:spPr>
          <a:xfrm>
            <a:off x="1028700" y="1573050"/>
            <a:ext cx="9298800" cy="861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b="1" i="0" lang="en-US" sz="5600" u="none" cap="none" strike="noStrike">
                <a:solidFill>
                  <a:srgbClr val="1C1C1C"/>
                </a:solidFill>
                <a:latin typeface="Avenir"/>
                <a:ea typeface="Avenir"/>
                <a:cs typeface="Avenir"/>
                <a:sym typeface="Avenir"/>
              </a:rPr>
              <a:t>Autres activités facultatives </a:t>
            </a:r>
            <a:endParaRPr b="1" i="0" sz="5600" u="none" cap="none" strike="noStrike">
              <a:solidFill>
                <a:srgbClr val="1C1C1C"/>
              </a:solidFill>
              <a:latin typeface="Avenir"/>
              <a:ea typeface="Avenir"/>
              <a:cs typeface="Avenir"/>
              <a:sym typeface="Avenir"/>
            </a:endParaRPr>
          </a:p>
        </p:txBody>
      </p:sp>
      <p:pic>
        <p:nvPicPr>
          <p:cNvPr id="472" name="Google Shape;472;g27067b5d07b_0_84"/>
          <p:cNvPicPr preferRelativeResize="0"/>
          <p:nvPr/>
        </p:nvPicPr>
        <p:blipFill rotWithShape="1">
          <a:blip r:embed="rId6">
            <a:alphaModFix/>
          </a:blip>
          <a:srcRect b="0" l="0" r="0" t="0"/>
          <a:stretch/>
        </p:blipFill>
        <p:spPr>
          <a:xfrm>
            <a:off x="1028700" y="3012275"/>
            <a:ext cx="7857900" cy="5689125"/>
          </a:xfrm>
          <a:prstGeom prst="rect">
            <a:avLst/>
          </a:prstGeom>
          <a:noFill/>
          <a:ln cap="flat" cmpd="sng" w="9525">
            <a:solidFill>
              <a:srgbClr val="387966"/>
            </a:solidFill>
            <a:prstDash val="solid"/>
            <a:round/>
            <a:headEnd len="sm" w="sm" type="none"/>
            <a:tailEnd len="sm" w="sm" type="none"/>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grpSp>
        <p:nvGrpSpPr>
          <p:cNvPr id="477" name="Google Shape;477;g27067b5d07b_0_93"/>
          <p:cNvGrpSpPr/>
          <p:nvPr/>
        </p:nvGrpSpPr>
        <p:grpSpPr>
          <a:xfrm>
            <a:off x="-201706" y="2581729"/>
            <a:ext cx="18669357" cy="7907424"/>
            <a:chOff x="0" y="-38100"/>
            <a:chExt cx="4917000" cy="2082600"/>
          </a:xfrm>
        </p:grpSpPr>
        <p:sp>
          <p:nvSpPr>
            <p:cNvPr id="478" name="Google Shape;478;g27067b5d07b_0_93"/>
            <p:cNvSpPr/>
            <p:nvPr/>
          </p:nvSpPr>
          <p:spPr>
            <a:xfrm>
              <a:off x="0" y="0"/>
              <a:ext cx="4916938" cy="2044396"/>
            </a:xfrm>
            <a:custGeom>
              <a:rect b="b" l="l" r="r" t="t"/>
              <a:pathLst>
                <a:path extrusionOk="0" h="2044396" w="4916938">
                  <a:moveTo>
                    <a:pt x="0" y="0"/>
                  </a:moveTo>
                  <a:lnTo>
                    <a:pt x="4916938" y="0"/>
                  </a:lnTo>
                  <a:lnTo>
                    <a:pt x="4916938" y="2044396"/>
                  </a:lnTo>
                  <a:lnTo>
                    <a:pt x="0" y="2044396"/>
                  </a:lnTo>
                  <a:close/>
                </a:path>
              </a:pathLst>
            </a:custGeom>
            <a:solidFill>
              <a:srgbClr val="F0F0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79" name="Google Shape;479;g27067b5d07b_0_93"/>
            <p:cNvSpPr txBox="1"/>
            <p:nvPr/>
          </p:nvSpPr>
          <p:spPr>
            <a:xfrm>
              <a:off x="0" y="-38100"/>
              <a:ext cx="4917000" cy="2082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80" name="Google Shape;480;g27067b5d07b_0_93"/>
          <p:cNvGrpSpPr/>
          <p:nvPr/>
        </p:nvGrpSpPr>
        <p:grpSpPr>
          <a:xfrm>
            <a:off x="-201706" y="-279133"/>
            <a:ext cx="18669357" cy="3275965"/>
            <a:chOff x="0" y="-38100"/>
            <a:chExt cx="4917000" cy="862800"/>
          </a:xfrm>
        </p:grpSpPr>
        <p:sp>
          <p:nvSpPr>
            <p:cNvPr id="481" name="Google Shape;481;g27067b5d07b_0_93"/>
            <p:cNvSpPr/>
            <p:nvPr/>
          </p:nvSpPr>
          <p:spPr>
            <a:xfrm>
              <a:off x="0" y="0"/>
              <a:ext cx="4916938" cy="824605"/>
            </a:xfrm>
            <a:custGeom>
              <a:rect b="b" l="l" r="r" t="t"/>
              <a:pathLst>
                <a:path extrusionOk="0" h="824605" w="4916938">
                  <a:moveTo>
                    <a:pt x="0" y="0"/>
                  </a:moveTo>
                  <a:lnTo>
                    <a:pt x="4916938" y="0"/>
                  </a:lnTo>
                  <a:lnTo>
                    <a:pt x="4916938" y="824605"/>
                  </a:lnTo>
                  <a:lnTo>
                    <a:pt x="0" y="824605"/>
                  </a:lnTo>
                  <a:close/>
                </a:path>
              </a:pathLst>
            </a:custGeom>
            <a:solidFill>
              <a:srgbClr val="C8A18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82" name="Google Shape;482;g27067b5d07b_0_93"/>
            <p:cNvSpPr txBox="1"/>
            <p:nvPr/>
          </p:nvSpPr>
          <p:spPr>
            <a:xfrm>
              <a:off x="0" y="-38100"/>
              <a:ext cx="4917000" cy="862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83" name="Google Shape;483;g27067b5d07b_0_93"/>
          <p:cNvSpPr txBox="1"/>
          <p:nvPr/>
        </p:nvSpPr>
        <p:spPr>
          <a:xfrm>
            <a:off x="3513898" y="1042700"/>
            <a:ext cx="11260200" cy="861900"/>
          </a:xfrm>
          <a:prstGeom prst="rect">
            <a:avLst/>
          </a:prstGeom>
          <a:noFill/>
          <a:ln>
            <a:noFill/>
          </a:ln>
        </p:spPr>
        <p:txBody>
          <a:bodyPr anchorCtr="0" anchor="t" bIns="0" lIns="0" spcFirstLastPara="1" rIns="0" wrap="square" tIns="0">
            <a:spAutoFit/>
          </a:bodyPr>
          <a:lstStyle/>
          <a:p>
            <a:pPr indent="0" lvl="0" marL="0" marR="0" rtl="0" algn="ctr">
              <a:lnSpc>
                <a:spcPct val="140008"/>
              </a:lnSpc>
              <a:spcBef>
                <a:spcPts val="0"/>
              </a:spcBef>
              <a:spcAft>
                <a:spcPts val="0"/>
              </a:spcAft>
              <a:buClr>
                <a:srgbClr val="000000"/>
              </a:buClr>
              <a:buSzPts val="5600"/>
              <a:buFont typeface="Arial"/>
              <a:buNone/>
            </a:pPr>
            <a:r>
              <a:rPr b="1" i="0" lang="en-US" sz="5600" u="none" cap="none" strike="noStrike">
                <a:solidFill>
                  <a:srgbClr val="1C1C1C"/>
                </a:solidFill>
                <a:latin typeface="Avenir"/>
                <a:ea typeface="Avenir"/>
                <a:cs typeface="Avenir"/>
                <a:sym typeface="Avenir"/>
              </a:rPr>
              <a:t>Aide-nous à changer les choses! </a:t>
            </a:r>
            <a:endParaRPr b="0" i="0" sz="5600" u="none" cap="none" strike="noStrike">
              <a:solidFill>
                <a:srgbClr val="000000"/>
              </a:solidFill>
              <a:latin typeface="Arial"/>
              <a:ea typeface="Arial"/>
              <a:cs typeface="Arial"/>
              <a:sym typeface="Arial"/>
            </a:endParaRPr>
          </a:p>
        </p:txBody>
      </p:sp>
      <p:sp>
        <p:nvSpPr>
          <p:cNvPr id="484" name="Google Shape;484;g27067b5d07b_0_93"/>
          <p:cNvSpPr txBox="1"/>
          <p:nvPr/>
        </p:nvSpPr>
        <p:spPr>
          <a:xfrm>
            <a:off x="1378022" y="3958731"/>
            <a:ext cx="8294700" cy="4848600"/>
          </a:xfrm>
          <a:prstGeom prst="rect">
            <a:avLst/>
          </a:prstGeom>
          <a:noFill/>
          <a:ln>
            <a:noFill/>
          </a:ln>
        </p:spPr>
        <p:txBody>
          <a:bodyPr anchorCtr="0" anchor="t" bIns="0" lIns="0" spcFirstLastPara="1" rIns="0" wrap="square" tIns="0">
            <a:spAutoFit/>
          </a:bodyPr>
          <a:lstStyle/>
          <a:p>
            <a:pPr indent="0" lvl="0" marL="0" marR="0" rtl="0" algn="r">
              <a:lnSpc>
                <a:spcPct val="160000"/>
              </a:lnSpc>
              <a:spcBef>
                <a:spcPts val="0"/>
              </a:spcBef>
              <a:spcAft>
                <a:spcPts val="0"/>
              </a:spcAft>
              <a:buClr>
                <a:srgbClr val="000000"/>
              </a:buClr>
              <a:buSzPts val="3500"/>
              <a:buFont typeface="Arial"/>
              <a:buNone/>
            </a:pPr>
            <a:r>
              <a:rPr b="0" i="0" lang="en-US" sz="3500" u="none" cap="none" strike="noStrike">
                <a:solidFill>
                  <a:srgbClr val="1C1C1C"/>
                </a:solidFill>
                <a:latin typeface="Avenir"/>
                <a:ea typeface="Avenir"/>
                <a:cs typeface="Avenir"/>
                <a:sym typeface="Avenir"/>
              </a:rPr>
              <a:t>Crée une publication qui représente un regard sain de la masculinité. Partage cette représentation sur les médias sociaux pour sensibiliser les gens et pour aider les jeunes personnes à briser ces stéréotypes. </a:t>
            </a:r>
            <a:endParaRPr b="0" i="0" sz="1400" u="none" cap="none" strike="noStrike">
              <a:solidFill>
                <a:srgbClr val="000000"/>
              </a:solidFill>
              <a:latin typeface="Arial"/>
              <a:ea typeface="Arial"/>
              <a:cs typeface="Arial"/>
              <a:sym typeface="Arial"/>
            </a:endParaRPr>
          </a:p>
        </p:txBody>
      </p:sp>
      <p:pic>
        <p:nvPicPr>
          <p:cNvPr descr="Characters Faces GIF by Daniel Zender" id="485" name="Google Shape;485;g27067b5d07b_0_93"/>
          <p:cNvPicPr preferRelativeResize="0"/>
          <p:nvPr/>
        </p:nvPicPr>
        <p:blipFill rotWithShape="1">
          <a:blip r:embed="rId3">
            <a:alphaModFix/>
          </a:blip>
          <a:srcRect b="0" l="0" r="0" t="0"/>
          <a:stretch/>
        </p:blipFill>
        <p:spPr>
          <a:xfrm>
            <a:off x="10380348" y="3465523"/>
            <a:ext cx="5835050" cy="58350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grpSp>
        <p:nvGrpSpPr>
          <p:cNvPr id="490" name="Google Shape;490;g27067b5d07b_0_105"/>
          <p:cNvGrpSpPr/>
          <p:nvPr/>
        </p:nvGrpSpPr>
        <p:grpSpPr>
          <a:xfrm>
            <a:off x="0" y="-144662"/>
            <a:ext cx="5782272" cy="10431728"/>
            <a:chOff x="0" y="-38100"/>
            <a:chExt cx="1522893" cy="2747433"/>
          </a:xfrm>
        </p:grpSpPr>
        <p:sp>
          <p:nvSpPr>
            <p:cNvPr id="491" name="Google Shape;491;g27067b5d07b_0_105"/>
            <p:cNvSpPr/>
            <p:nvPr/>
          </p:nvSpPr>
          <p:spPr>
            <a:xfrm>
              <a:off x="0" y="0"/>
              <a:ext cx="1522893" cy="2709333"/>
            </a:xfrm>
            <a:custGeom>
              <a:rect b="b" l="l" r="r" t="t"/>
              <a:pathLst>
                <a:path extrusionOk="0" h="2709333" w="1522893">
                  <a:moveTo>
                    <a:pt x="0" y="0"/>
                  </a:moveTo>
                  <a:lnTo>
                    <a:pt x="1522893" y="0"/>
                  </a:lnTo>
                  <a:lnTo>
                    <a:pt x="1522893" y="2709333"/>
                  </a:lnTo>
                  <a:lnTo>
                    <a:pt x="0" y="2709333"/>
                  </a:lnTo>
                  <a:close/>
                </a:path>
              </a:pathLst>
            </a:custGeom>
            <a:solidFill>
              <a:srgbClr val="C8A18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92" name="Google Shape;492;g27067b5d07b_0_105"/>
            <p:cNvSpPr txBox="1"/>
            <p:nvPr/>
          </p:nvSpPr>
          <p:spPr>
            <a:xfrm>
              <a:off x="0" y="-38100"/>
              <a:ext cx="1522800" cy="2747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93" name="Google Shape;493;g27067b5d07b_0_105"/>
          <p:cNvGrpSpPr/>
          <p:nvPr/>
        </p:nvGrpSpPr>
        <p:grpSpPr>
          <a:xfrm>
            <a:off x="5782235" y="-144662"/>
            <a:ext cx="12685143" cy="10431728"/>
            <a:chOff x="0" y="-38100"/>
            <a:chExt cx="3340921" cy="2747433"/>
          </a:xfrm>
        </p:grpSpPr>
        <p:sp>
          <p:nvSpPr>
            <p:cNvPr id="494" name="Google Shape;494;g27067b5d07b_0_105"/>
            <p:cNvSpPr/>
            <p:nvPr/>
          </p:nvSpPr>
          <p:spPr>
            <a:xfrm>
              <a:off x="0" y="0"/>
              <a:ext cx="3340921" cy="2709333"/>
            </a:xfrm>
            <a:custGeom>
              <a:rect b="b" l="l" r="r" t="t"/>
              <a:pathLst>
                <a:path extrusionOk="0" h="2709333" w="3340921">
                  <a:moveTo>
                    <a:pt x="0" y="0"/>
                  </a:moveTo>
                  <a:lnTo>
                    <a:pt x="3340921" y="0"/>
                  </a:lnTo>
                  <a:lnTo>
                    <a:pt x="3340921" y="2709333"/>
                  </a:lnTo>
                  <a:lnTo>
                    <a:pt x="0" y="2709333"/>
                  </a:lnTo>
                  <a:close/>
                </a:path>
              </a:pathLst>
            </a:custGeom>
            <a:solidFill>
              <a:srgbClr val="F0F0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95" name="Google Shape;495;g27067b5d07b_0_105"/>
            <p:cNvSpPr txBox="1"/>
            <p:nvPr/>
          </p:nvSpPr>
          <p:spPr>
            <a:xfrm>
              <a:off x="0" y="-38100"/>
              <a:ext cx="3340800" cy="2747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96" name="Google Shape;496;g27067b5d07b_0_105"/>
          <p:cNvSpPr/>
          <p:nvPr/>
        </p:nvSpPr>
        <p:spPr>
          <a:xfrm>
            <a:off x="15822438" y="7821438"/>
            <a:ext cx="2465562" cy="2465562"/>
          </a:xfrm>
          <a:custGeom>
            <a:rect b="b" l="l" r="r" t="t"/>
            <a:pathLst>
              <a:path extrusionOk="0" h="2465562" w="2465562">
                <a:moveTo>
                  <a:pt x="0" y="0"/>
                </a:moveTo>
                <a:lnTo>
                  <a:pt x="2465562" y="0"/>
                </a:lnTo>
                <a:lnTo>
                  <a:pt x="2465562" y="2465562"/>
                </a:lnTo>
                <a:lnTo>
                  <a:pt x="0" y="246556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97" name="Google Shape;497;g27067b5d07b_0_105"/>
          <p:cNvSpPr txBox="1"/>
          <p:nvPr/>
        </p:nvSpPr>
        <p:spPr>
          <a:xfrm>
            <a:off x="697052" y="838200"/>
            <a:ext cx="4753500" cy="1654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1" i="0" lang="en-US" sz="4999" u="none" cap="none" strike="noStrike">
                <a:solidFill>
                  <a:srgbClr val="1C1C1C"/>
                </a:solidFill>
                <a:latin typeface="Avenir"/>
                <a:ea typeface="Avenir"/>
                <a:cs typeface="Avenir"/>
                <a:sym typeface="Avenir"/>
              </a:rPr>
              <a:t>Avertissement </a:t>
            </a:r>
            <a:endParaRPr b="1" i="0" sz="4999" u="none" cap="none" strike="noStrike">
              <a:solidFill>
                <a:srgbClr val="1C1C1C"/>
              </a:solidFill>
              <a:latin typeface="Avenir"/>
              <a:ea typeface="Avenir"/>
              <a:cs typeface="Avenir"/>
              <a:sym typeface="Avenir"/>
            </a:endParaRPr>
          </a:p>
          <a:p>
            <a:pPr indent="0" lvl="0" marL="0" marR="0" rtl="0" algn="l">
              <a:lnSpc>
                <a:spcPct val="115000"/>
              </a:lnSpc>
              <a:spcBef>
                <a:spcPts val="0"/>
              </a:spcBef>
              <a:spcAft>
                <a:spcPts val="0"/>
              </a:spcAft>
              <a:buClr>
                <a:srgbClr val="000000"/>
              </a:buClr>
              <a:buSzPts val="1100"/>
              <a:buFont typeface="Arial"/>
              <a:buNone/>
            </a:pPr>
            <a:r>
              <a:rPr b="1" i="0" lang="en-US" sz="4999" u="none" cap="none" strike="noStrike">
                <a:solidFill>
                  <a:srgbClr val="1C1C1C"/>
                </a:solidFill>
                <a:latin typeface="Avenir"/>
                <a:ea typeface="Avenir"/>
                <a:cs typeface="Avenir"/>
                <a:sym typeface="Avenir"/>
              </a:rPr>
              <a:t>et soutien</a:t>
            </a:r>
            <a:endParaRPr b="1" i="0" sz="4999" u="none" cap="none" strike="noStrike">
              <a:solidFill>
                <a:srgbClr val="1C1C1C"/>
              </a:solidFill>
              <a:latin typeface="Avenir"/>
              <a:ea typeface="Avenir"/>
              <a:cs typeface="Avenir"/>
              <a:sym typeface="Avenir"/>
            </a:endParaRPr>
          </a:p>
        </p:txBody>
      </p:sp>
      <p:sp>
        <p:nvSpPr>
          <p:cNvPr id="498" name="Google Shape;498;g27067b5d07b_0_105"/>
          <p:cNvSpPr txBox="1"/>
          <p:nvPr/>
        </p:nvSpPr>
        <p:spPr>
          <a:xfrm>
            <a:off x="697052" y="2783077"/>
            <a:ext cx="4422000" cy="16008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Clr>
                <a:srgbClr val="000000"/>
              </a:buClr>
              <a:buSzPts val="4000"/>
              <a:buFont typeface="Arial"/>
              <a:buNone/>
            </a:pPr>
            <a:r>
              <a:rPr b="0" i="0" lang="en-US" sz="4000" u="none" cap="none" strike="noStrike">
                <a:solidFill>
                  <a:srgbClr val="1C1C1C"/>
                </a:solidFill>
                <a:latin typeface="Avenir"/>
                <a:ea typeface="Avenir"/>
                <a:cs typeface="Avenir"/>
                <a:sym typeface="Avenir"/>
              </a:rPr>
              <a:t>Faisons une entente de classe!</a:t>
            </a:r>
            <a:endParaRPr b="0" i="0" sz="1400" u="none" cap="none" strike="noStrike">
              <a:solidFill>
                <a:srgbClr val="000000"/>
              </a:solidFill>
              <a:latin typeface="Arial"/>
              <a:ea typeface="Arial"/>
              <a:cs typeface="Arial"/>
              <a:sym typeface="Arial"/>
            </a:endParaRPr>
          </a:p>
        </p:txBody>
      </p:sp>
      <p:sp>
        <p:nvSpPr>
          <p:cNvPr id="499" name="Google Shape;499;g27067b5d07b_0_105"/>
          <p:cNvSpPr txBox="1"/>
          <p:nvPr/>
        </p:nvSpPr>
        <p:spPr>
          <a:xfrm>
            <a:off x="7235963" y="1114426"/>
            <a:ext cx="8294700" cy="6180000"/>
          </a:xfrm>
          <a:prstGeom prst="rect">
            <a:avLst/>
          </a:prstGeom>
          <a:noFill/>
          <a:ln>
            <a:noFill/>
          </a:ln>
        </p:spPr>
        <p:txBody>
          <a:bodyPr anchorCtr="0" anchor="t" bIns="0" lIns="0" spcFirstLastPara="1" rIns="0" wrap="square" tIns="0">
            <a:spAutoFit/>
          </a:bodyPr>
          <a:lstStyle/>
          <a:p>
            <a:pPr indent="0" lvl="1" marL="0" marR="0" rtl="0" algn="l">
              <a:lnSpc>
                <a:spcPct val="100000"/>
              </a:lnSpc>
              <a:spcBef>
                <a:spcPts val="0"/>
              </a:spcBef>
              <a:spcAft>
                <a:spcPts val="0"/>
              </a:spcAft>
              <a:buClr>
                <a:srgbClr val="387966"/>
              </a:buClr>
              <a:buSzPts val="2400"/>
              <a:buFont typeface="Oswald"/>
              <a:buNone/>
            </a:pPr>
            <a:r>
              <a:rPr b="1" i="0" lang="en-US" sz="3300" u="none" cap="none" strike="noStrike">
                <a:solidFill>
                  <a:srgbClr val="C8A18F"/>
                </a:solidFill>
                <a:latin typeface="Avenir"/>
                <a:ea typeface="Avenir"/>
                <a:cs typeface="Avenir"/>
                <a:sym typeface="Avenir"/>
              </a:rPr>
              <a:t>Ressources en milieu scolaire :</a:t>
            </a:r>
            <a:endParaRPr b="1" i="0" sz="2500" u="none" cap="none" strike="noStrike">
              <a:solidFill>
                <a:srgbClr val="C8A18F"/>
              </a:solidFill>
              <a:latin typeface="Avenir"/>
              <a:ea typeface="Avenir"/>
              <a:cs typeface="Avenir"/>
              <a:sym typeface="Avenir"/>
            </a:endParaRPr>
          </a:p>
          <a:p>
            <a:pPr indent="457200" lvl="1" marL="0" marR="0" rtl="0" algn="l">
              <a:lnSpc>
                <a:spcPct val="100000"/>
              </a:lnSpc>
              <a:spcBef>
                <a:spcPts val="0"/>
              </a:spcBef>
              <a:spcAft>
                <a:spcPts val="0"/>
              </a:spcAft>
              <a:buClr>
                <a:srgbClr val="434343"/>
              </a:buClr>
              <a:buSzPts val="1400"/>
              <a:buFont typeface="Oswald"/>
              <a:buNone/>
            </a:pPr>
            <a:r>
              <a:t/>
            </a:r>
            <a:endParaRPr b="1" i="0" sz="2500" u="none" cap="none" strike="noStrike">
              <a:solidFill>
                <a:srgbClr val="C8A18F"/>
              </a:solidFill>
              <a:latin typeface="Avenir"/>
              <a:ea typeface="Avenir"/>
              <a:cs typeface="Avenir"/>
              <a:sym typeface="Avenir"/>
            </a:endParaRPr>
          </a:p>
          <a:p>
            <a:pPr indent="457200" lvl="1" marL="0" marR="0" rtl="0" algn="l">
              <a:lnSpc>
                <a:spcPct val="100000"/>
              </a:lnSpc>
              <a:spcBef>
                <a:spcPts val="0"/>
              </a:spcBef>
              <a:spcAft>
                <a:spcPts val="0"/>
              </a:spcAft>
              <a:buClr>
                <a:srgbClr val="387966"/>
              </a:buClr>
              <a:buSzPts val="1400"/>
              <a:buFont typeface="Oswald"/>
              <a:buNone/>
            </a:pPr>
            <a:r>
              <a:t/>
            </a:r>
            <a:endParaRPr b="1" i="0" sz="2500" u="none" cap="none" strike="noStrike">
              <a:solidFill>
                <a:srgbClr val="C8A18F"/>
              </a:solidFill>
              <a:latin typeface="Avenir"/>
              <a:ea typeface="Avenir"/>
              <a:cs typeface="Avenir"/>
              <a:sym typeface="Avenir"/>
            </a:endParaRPr>
          </a:p>
          <a:p>
            <a:pPr indent="457200" lvl="1" marL="0" marR="0" rtl="0" algn="l">
              <a:lnSpc>
                <a:spcPct val="100000"/>
              </a:lnSpc>
              <a:spcBef>
                <a:spcPts val="0"/>
              </a:spcBef>
              <a:spcAft>
                <a:spcPts val="0"/>
              </a:spcAft>
              <a:buClr>
                <a:srgbClr val="387966"/>
              </a:buClr>
              <a:buSzPts val="1400"/>
              <a:buFont typeface="Oswald"/>
              <a:buNone/>
            </a:pPr>
            <a:r>
              <a:t/>
            </a:r>
            <a:endParaRPr b="1" i="0" sz="2500" u="none" cap="none" strike="noStrike">
              <a:solidFill>
                <a:srgbClr val="C8A18F"/>
              </a:solidFill>
              <a:latin typeface="Avenir"/>
              <a:ea typeface="Avenir"/>
              <a:cs typeface="Avenir"/>
              <a:sym typeface="Avenir"/>
            </a:endParaRPr>
          </a:p>
          <a:p>
            <a:pPr indent="0" lvl="1" marL="0" marR="0" rtl="0" algn="l">
              <a:lnSpc>
                <a:spcPct val="100000"/>
              </a:lnSpc>
              <a:spcBef>
                <a:spcPts val="0"/>
              </a:spcBef>
              <a:spcAft>
                <a:spcPts val="0"/>
              </a:spcAft>
              <a:buClr>
                <a:srgbClr val="387966"/>
              </a:buClr>
              <a:buSzPts val="2400"/>
              <a:buFont typeface="Oswald"/>
              <a:buNone/>
            </a:pPr>
            <a:r>
              <a:rPr b="1" i="0" lang="en-US" sz="3300" u="none" cap="none" strike="noStrike">
                <a:solidFill>
                  <a:srgbClr val="C8A18F"/>
                </a:solidFill>
                <a:latin typeface="Avenir"/>
                <a:ea typeface="Avenir"/>
                <a:cs typeface="Avenir"/>
                <a:sym typeface="Avenir"/>
              </a:rPr>
              <a:t>Ressources à l’échelle du Canada :</a:t>
            </a:r>
            <a:endParaRPr b="1" i="0" sz="2500" u="none" cap="none" strike="noStrike">
              <a:solidFill>
                <a:srgbClr val="C8A18F"/>
              </a:solidFill>
              <a:latin typeface="Avenir"/>
              <a:ea typeface="Avenir"/>
              <a:cs typeface="Avenir"/>
              <a:sym typeface="Avenir"/>
            </a:endParaRPr>
          </a:p>
          <a:p>
            <a:pPr indent="0" lvl="1" marL="571500" marR="0" rtl="0" algn="l">
              <a:lnSpc>
                <a:spcPct val="100000"/>
              </a:lnSpc>
              <a:spcBef>
                <a:spcPts val="0"/>
              </a:spcBef>
              <a:spcAft>
                <a:spcPts val="0"/>
              </a:spcAft>
              <a:buClr>
                <a:srgbClr val="434343"/>
              </a:buClr>
              <a:buSzPts val="2400"/>
              <a:buFont typeface="Oswald"/>
              <a:buNone/>
            </a:pPr>
            <a:r>
              <a:rPr b="1" i="0" lang="en-US" sz="2700" u="none" cap="none" strike="noStrike">
                <a:solidFill>
                  <a:srgbClr val="434343"/>
                </a:solidFill>
                <a:latin typeface="Avenir"/>
                <a:ea typeface="Avenir"/>
                <a:cs typeface="Avenir"/>
                <a:sym typeface="Avenir"/>
              </a:rPr>
              <a:t>Ligne d’urgence canadienne contre la traite des personnes </a:t>
            </a:r>
            <a:endParaRPr b="1" i="0" sz="1900" u="none" cap="none" strike="noStrike">
              <a:solidFill>
                <a:schemeClr val="dk1"/>
              </a:solidFill>
              <a:latin typeface="Avenir"/>
              <a:ea typeface="Avenir"/>
              <a:cs typeface="Avenir"/>
              <a:sym typeface="Avenir"/>
            </a:endParaRPr>
          </a:p>
          <a:p>
            <a:pPr indent="0" lvl="1" marL="571500" marR="0" rtl="0" algn="l">
              <a:lnSpc>
                <a:spcPct val="100000"/>
              </a:lnSpc>
              <a:spcBef>
                <a:spcPts val="0"/>
              </a:spcBef>
              <a:spcAft>
                <a:spcPts val="0"/>
              </a:spcAft>
              <a:buClr>
                <a:srgbClr val="0097A7"/>
              </a:buClr>
              <a:buSzPts val="2400"/>
              <a:buFont typeface="Oswald"/>
              <a:buNone/>
            </a:pPr>
            <a:r>
              <a:rPr b="0" i="0" lang="en-US" sz="2700" u="sng" cap="none" strike="noStrike">
                <a:solidFill>
                  <a:schemeClr val="hlink"/>
                </a:solidFill>
                <a:latin typeface="Avenir"/>
                <a:ea typeface="Avenir"/>
                <a:cs typeface="Avenir"/>
                <a:sym typeface="Avenir"/>
                <a:hlinkClick r:id="rId4"/>
              </a:rPr>
              <a:t>canadianhumantraffickinghotline.ca/fr/</a:t>
            </a:r>
            <a:endParaRPr b="0" i="0" sz="1900" u="none" cap="none" strike="noStrike">
              <a:solidFill>
                <a:schemeClr val="hlink"/>
              </a:solidFill>
              <a:latin typeface="Avenir"/>
              <a:ea typeface="Avenir"/>
              <a:cs typeface="Avenir"/>
              <a:sym typeface="Avenir"/>
            </a:endParaRPr>
          </a:p>
          <a:p>
            <a:pPr indent="0" lvl="1" marL="571500" marR="0" rtl="0" algn="l">
              <a:lnSpc>
                <a:spcPct val="100000"/>
              </a:lnSpc>
              <a:spcBef>
                <a:spcPts val="0"/>
              </a:spcBef>
              <a:spcAft>
                <a:spcPts val="0"/>
              </a:spcAft>
              <a:buClr>
                <a:srgbClr val="434343"/>
              </a:buClr>
              <a:buSzPts val="2400"/>
              <a:buFont typeface="Oswald"/>
              <a:buNone/>
            </a:pPr>
            <a:r>
              <a:rPr b="0" i="0" lang="en-US" sz="2700" u="none" cap="none" strike="noStrike">
                <a:solidFill>
                  <a:srgbClr val="434343"/>
                </a:solidFill>
                <a:latin typeface="Avenir"/>
                <a:ea typeface="Avenir"/>
                <a:cs typeface="Avenir"/>
                <a:sym typeface="Avenir"/>
              </a:rPr>
              <a:t>ENG/FR</a:t>
            </a:r>
            <a:r>
              <a:rPr b="0" i="0" lang="en-US" sz="2700" u="none" cap="none" strike="noStrike">
                <a:solidFill>
                  <a:schemeClr val="dk1"/>
                </a:solidFill>
                <a:latin typeface="Avenir"/>
                <a:ea typeface="Avenir"/>
                <a:cs typeface="Avenir"/>
                <a:sym typeface="Avenir"/>
              </a:rPr>
              <a:t> - </a:t>
            </a:r>
            <a:r>
              <a:rPr b="0" i="0" lang="en-US" sz="2700" u="none" cap="none" strike="noStrike">
                <a:solidFill>
                  <a:srgbClr val="434343"/>
                </a:solidFill>
                <a:latin typeface="Avenir"/>
                <a:ea typeface="Avenir"/>
                <a:cs typeface="Avenir"/>
                <a:sym typeface="Avenir"/>
              </a:rPr>
              <a:t>Clavardage en ligne disponible </a:t>
            </a:r>
            <a:endParaRPr b="0" i="0" sz="2700" u="none" cap="none" strike="noStrike">
              <a:solidFill>
                <a:srgbClr val="434343"/>
              </a:solidFill>
              <a:latin typeface="Avenir"/>
              <a:ea typeface="Avenir"/>
              <a:cs typeface="Avenir"/>
              <a:sym typeface="Avenir"/>
            </a:endParaRPr>
          </a:p>
          <a:p>
            <a:pPr indent="0" lvl="1" marL="571500" marR="0" rtl="0" algn="l">
              <a:lnSpc>
                <a:spcPct val="100000"/>
              </a:lnSpc>
              <a:spcBef>
                <a:spcPts val="0"/>
              </a:spcBef>
              <a:spcAft>
                <a:spcPts val="0"/>
              </a:spcAft>
              <a:buClr>
                <a:srgbClr val="434343"/>
              </a:buClr>
              <a:buSzPts val="2400"/>
              <a:buFont typeface="Oswald"/>
              <a:buNone/>
            </a:pPr>
            <a:r>
              <a:t/>
            </a:r>
            <a:endParaRPr b="0" i="0" sz="1750" u="none" cap="none" strike="noStrike">
              <a:solidFill>
                <a:srgbClr val="434343"/>
              </a:solidFill>
              <a:latin typeface="Avenir"/>
              <a:ea typeface="Avenir"/>
              <a:cs typeface="Avenir"/>
              <a:sym typeface="Avenir"/>
            </a:endParaRPr>
          </a:p>
          <a:p>
            <a:pPr indent="0" lvl="1" marL="571500" marR="0" rtl="0" algn="l">
              <a:lnSpc>
                <a:spcPct val="100000"/>
              </a:lnSpc>
              <a:spcBef>
                <a:spcPts val="0"/>
              </a:spcBef>
              <a:spcAft>
                <a:spcPts val="0"/>
              </a:spcAft>
              <a:buClr>
                <a:srgbClr val="434343"/>
              </a:buClr>
              <a:buSzPts val="2400"/>
              <a:buFont typeface="Oswald"/>
              <a:buNone/>
            </a:pPr>
            <a:r>
              <a:rPr b="1" i="0" lang="en-US" sz="2700" u="none" cap="none" strike="noStrike">
                <a:solidFill>
                  <a:srgbClr val="434343"/>
                </a:solidFill>
                <a:latin typeface="Avenir"/>
                <a:ea typeface="Avenir"/>
                <a:cs typeface="Avenir"/>
                <a:sym typeface="Avenir"/>
              </a:rPr>
              <a:t>Ligne d’écoute d’espoir pour le mieux-être</a:t>
            </a:r>
            <a:endParaRPr b="1" i="0" sz="2700" u="none" cap="none" strike="noStrike">
              <a:solidFill>
                <a:srgbClr val="434343"/>
              </a:solidFill>
              <a:latin typeface="Avenir"/>
              <a:ea typeface="Avenir"/>
              <a:cs typeface="Avenir"/>
              <a:sym typeface="Avenir"/>
            </a:endParaRPr>
          </a:p>
          <a:p>
            <a:pPr indent="0" lvl="1" marL="571500" marR="0" rtl="0" algn="l">
              <a:lnSpc>
                <a:spcPct val="100000"/>
              </a:lnSpc>
              <a:spcBef>
                <a:spcPts val="0"/>
              </a:spcBef>
              <a:spcAft>
                <a:spcPts val="0"/>
              </a:spcAft>
              <a:buClr>
                <a:srgbClr val="434343"/>
              </a:buClr>
              <a:buSzPts val="2400"/>
              <a:buFont typeface="Oswald"/>
              <a:buNone/>
            </a:pPr>
            <a:r>
              <a:rPr b="0" i="0" lang="en-US" sz="2700" u="sng" cap="none" strike="noStrike">
                <a:solidFill>
                  <a:schemeClr val="hlink"/>
                </a:solidFill>
                <a:latin typeface="Avenir"/>
                <a:ea typeface="Avenir"/>
                <a:cs typeface="Avenir"/>
                <a:sym typeface="Avenir"/>
                <a:hlinkClick r:id="rId5"/>
              </a:rPr>
              <a:t>espoirpourlemieuxetre.ca </a:t>
            </a:r>
            <a:endParaRPr b="0" i="0" sz="2700" u="sng" cap="none" strike="noStrike">
              <a:solidFill>
                <a:schemeClr val="hlink"/>
              </a:solidFill>
              <a:latin typeface="Avenir"/>
              <a:ea typeface="Avenir"/>
              <a:cs typeface="Avenir"/>
              <a:sym typeface="Avenir"/>
            </a:endParaRPr>
          </a:p>
          <a:p>
            <a:pPr indent="0" lvl="1" marL="571500" marR="0" rtl="0" algn="l">
              <a:lnSpc>
                <a:spcPct val="100000"/>
              </a:lnSpc>
              <a:spcBef>
                <a:spcPts val="0"/>
              </a:spcBef>
              <a:spcAft>
                <a:spcPts val="0"/>
              </a:spcAft>
              <a:buClr>
                <a:srgbClr val="434343"/>
              </a:buClr>
              <a:buSzPts val="2400"/>
              <a:buFont typeface="Oswald"/>
              <a:buNone/>
            </a:pPr>
            <a:r>
              <a:rPr b="0" i="0" lang="en-US" sz="2700" u="none" cap="none" strike="noStrike">
                <a:solidFill>
                  <a:srgbClr val="434343"/>
                </a:solidFill>
                <a:latin typeface="Avenir"/>
                <a:ea typeface="Avenir"/>
                <a:cs typeface="Avenir"/>
                <a:sym typeface="Avenir"/>
              </a:rPr>
              <a:t>Apporte une aide immédiate à tous les peuples autochtones du Canada. ENG/FR</a:t>
            </a:r>
            <a:r>
              <a:rPr b="0" i="0" lang="en-US" sz="2700" u="none" cap="none" strike="noStrike">
                <a:solidFill>
                  <a:schemeClr val="dk1"/>
                </a:solidFill>
                <a:latin typeface="Avenir"/>
                <a:ea typeface="Avenir"/>
                <a:cs typeface="Avenir"/>
                <a:sym typeface="Avenir"/>
              </a:rPr>
              <a:t> - </a:t>
            </a:r>
            <a:r>
              <a:rPr b="0" i="0" lang="en-US" sz="2700" u="none" cap="none" strike="noStrike">
                <a:solidFill>
                  <a:srgbClr val="434343"/>
                </a:solidFill>
                <a:latin typeface="Avenir"/>
                <a:ea typeface="Avenir"/>
                <a:cs typeface="Avenir"/>
                <a:sym typeface="Avenir"/>
              </a:rPr>
              <a:t>Clavardage en ligne disponible </a:t>
            </a:r>
            <a:endParaRPr b="0" i="0" sz="4200" u="none" cap="none" strike="noStrike">
              <a:solidFill>
                <a:srgbClr val="1C1C1C"/>
              </a:solidFill>
              <a:latin typeface="Avenir"/>
              <a:ea typeface="Avenir"/>
              <a:cs typeface="Avenir"/>
              <a:sym typeface="Aveni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grpSp>
        <p:nvGrpSpPr>
          <p:cNvPr id="114" name="Google Shape;114;p4"/>
          <p:cNvGrpSpPr/>
          <p:nvPr/>
        </p:nvGrpSpPr>
        <p:grpSpPr>
          <a:xfrm>
            <a:off x="-201706" y="2581730"/>
            <a:ext cx="18669000" cy="7906976"/>
            <a:chOff x="0" y="-38100"/>
            <a:chExt cx="4916938" cy="2082496"/>
          </a:xfrm>
        </p:grpSpPr>
        <p:sp>
          <p:nvSpPr>
            <p:cNvPr id="115" name="Google Shape;115;p4"/>
            <p:cNvSpPr/>
            <p:nvPr/>
          </p:nvSpPr>
          <p:spPr>
            <a:xfrm>
              <a:off x="0" y="0"/>
              <a:ext cx="4916938" cy="2044396"/>
            </a:xfrm>
            <a:custGeom>
              <a:rect b="b" l="l" r="r" t="t"/>
              <a:pathLst>
                <a:path extrusionOk="0" h="2044396" w="4916938">
                  <a:moveTo>
                    <a:pt x="0" y="0"/>
                  </a:moveTo>
                  <a:lnTo>
                    <a:pt x="4916938" y="0"/>
                  </a:lnTo>
                  <a:lnTo>
                    <a:pt x="4916938" y="2044396"/>
                  </a:lnTo>
                  <a:lnTo>
                    <a:pt x="0" y="2044396"/>
                  </a:lnTo>
                  <a:close/>
                </a:path>
              </a:pathLst>
            </a:custGeom>
            <a:solidFill>
              <a:srgbClr val="F0F0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6" name="Google Shape;116;p4"/>
            <p:cNvSpPr txBox="1"/>
            <p:nvPr/>
          </p:nvSpPr>
          <p:spPr>
            <a:xfrm>
              <a:off x="0" y="-38100"/>
              <a:ext cx="4916938" cy="208249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17" name="Google Shape;117;p4"/>
          <p:cNvGrpSpPr/>
          <p:nvPr/>
        </p:nvGrpSpPr>
        <p:grpSpPr>
          <a:xfrm>
            <a:off x="-201706" y="-279132"/>
            <a:ext cx="18669000" cy="3275585"/>
            <a:chOff x="0" y="-38100"/>
            <a:chExt cx="4916938" cy="862705"/>
          </a:xfrm>
        </p:grpSpPr>
        <p:sp>
          <p:nvSpPr>
            <p:cNvPr id="118" name="Google Shape;118;p4"/>
            <p:cNvSpPr/>
            <p:nvPr/>
          </p:nvSpPr>
          <p:spPr>
            <a:xfrm>
              <a:off x="0" y="0"/>
              <a:ext cx="4916938" cy="824605"/>
            </a:xfrm>
            <a:custGeom>
              <a:rect b="b" l="l" r="r" t="t"/>
              <a:pathLst>
                <a:path extrusionOk="0" h="824605" w="4916938">
                  <a:moveTo>
                    <a:pt x="0" y="0"/>
                  </a:moveTo>
                  <a:lnTo>
                    <a:pt x="4916938" y="0"/>
                  </a:lnTo>
                  <a:lnTo>
                    <a:pt x="4916938" y="824605"/>
                  </a:lnTo>
                  <a:lnTo>
                    <a:pt x="0" y="824605"/>
                  </a:lnTo>
                  <a:close/>
                </a:path>
              </a:pathLst>
            </a:custGeom>
            <a:solidFill>
              <a:srgbClr val="C8A18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9" name="Google Shape;119;p4"/>
            <p:cNvSpPr txBox="1"/>
            <p:nvPr/>
          </p:nvSpPr>
          <p:spPr>
            <a:xfrm>
              <a:off x="0" y="-38100"/>
              <a:ext cx="4916938" cy="86270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20" name="Google Shape;120;p4"/>
          <p:cNvSpPr/>
          <p:nvPr/>
        </p:nvSpPr>
        <p:spPr>
          <a:xfrm>
            <a:off x="15239013" y="125888"/>
            <a:ext cx="2465562" cy="2465562"/>
          </a:xfrm>
          <a:custGeom>
            <a:rect b="b" l="l" r="r" t="t"/>
            <a:pathLst>
              <a:path extrusionOk="0" h="2465562" w="2465562">
                <a:moveTo>
                  <a:pt x="0" y="0"/>
                </a:moveTo>
                <a:lnTo>
                  <a:pt x="2465562" y="0"/>
                </a:lnTo>
                <a:lnTo>
                  <a:pt x="2465562" y="2465562"/>
                </a:lnTo>
                <a:lnTo>
                  <a:pt x="0" y="246556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1" name="Google Shape;121;p4"/>
          <p:cNvSpPr txBox="1"/>
          <p:nvPr/>
        </p:nvSpPr>
        <p:spPr>
          <a:xfrm>
            <a:off x="4494535" y="861078"/>
            <a:ext cx="9298800" cy="769500"/>
          </a:xfrm>
          <a:prstGeom prst="rect">
            <a:avLst/>
          </a:prstGeom>
          <a:noFill/>
          <a:ln>
            <a:noFill/>
          </a:ln>
        </p:spPr>
        <p:txBody>
          <a:bodyPr anchorCtr="0" anchor="t" bIns="0" lIns="0" spcFirstLastPara="1" rIns="0" wrap="square" tIns="0">
            <a:spAutoFit/>
          </a:bodyPr>
          <a:lstStyle/>
          <a:p>
            <a:pPr indent="0" lvl="0" marL="0" marR="0" rtl="0" algn="ctr">
              <a:lnSpc>
                <a:spcPct val="140008"/>
              </a:lnSpc>
              <a:spcBef>
                <a:spcPts val="0"/>
              </a:spcBef>
              <a:spcAft>
                <a:spcPts val="0"/>
              </a:spcAft>
              <a:buClr>
                <a:srgbClr val="000000"/>
              </a:buClr>
              <a:buSzPts val="4999"/>
              <a:buFont typeface="Arial"/>
              <a:buNone/>
            </a:pPr>
            <a:r>
              <a:rPr b="1" i="0" lang="en-US" sz="4999" u="none" cap="none" strike="noStrike">
                <a:solidFill>
                  <a:srgbClr val="1C1C1C"/>
                </a:solidFill>
                <a:latin typeface="Avenir"/>
                <a:ea typeface="Avenir"/>
                <a:cs typeface="Avenir"/>
                <a:sym typeface="Avenir"/>
              </a:rPr>
              <a:t>Activité 1:</a:t>
            </a:r>
            <a:endParaRPr b="0" i="0" sz="1400" u="none" cap="none" strike="noStrike">
              <a:solidFill>
                <a:srgbClr val="000000"/>
              </a:solidFill>
              <a:latin typeface="Arial"/>
              <a:ea typeface="Arial"/>
              <a:cs typeface="Arial"/>
              <a:sym typeface="Arial"/>
            </a:endParaRPr>
          </a:p>
        </p:txBody>
      </p:sp>
      <p:sp>
        <p:nvSpPr>
          <p:cNvPr id="122" name="Google Shape;122;p4"/>
          <p:cNvSpPr txBox="1"/>
          <p:nvPr/>
        </p:nvSpPr>
        <p:spPr>
          <a:xfrm>
            <a:off x="9568550" y="4607175"/>
            <a:ext cx="6894300" cy="31677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Clr>
                <a:srgbClr val="000000"/>
              </a:buClr>
              <a:buSzPts val="4900"/>
              <a:buFont typeface="Arial"/>
              <a:buNone/>
            </a:pPr>
            <a:r>
              <a:rPr b="0" i="0" lang="en-US" sz="4900" u="none" cap="none" strike="noStrike">
                <a:solidFill>
                  <a:srgbClr val="1C1C1C"/>
                </a:solidFill>
                <a:latin typeface="Avenir"/>
                <a:ea typeface="Avenir"/>
                <a:cs typeface="Avenir"/>
                <a:sym typeface="Avenir"/>
              </a:rPr>
              <a:t>La masculinité traditionnelle…si on en parlait?</a:t>
            </a:r>
            <a:endParaRPr b="0" i="0" sz="2800" u="none" cap="none" strike="noStrike">
              <a:solidFill>
                <a:srgbClr val="000000"/>
              </a:solidFill>
              <a:latin typeface="Arial"/>
              <a:ea typeface="Arial"/>
              <a:cs typeface="Arial"/>
              <a:sym typeface="Arial"/>
            </a:endParaRPr>
          </a:p>
        </p:txBody>
      </p:sp>
      <p:pic>
        <p:nvPicPr>
          <p:cNvPr id="123" name="Google Shape;123;p4"/>
          <p:cNvPicPr preferRelativeResize="0"/>
          <p:nvPr/>
        </p:nvPicPr>
        <p:blipFill rotWithShape="1">
          <a:blip r:embed="rId4">
            <a:alphaModFix/>
          </a:blip>
          <a:srcRect b="0" l="0" r="0" t="0"/>
          <a:stretch/>
        </p:blipFill>
        <p:spPr>
          <a:xfrm>
            <a:off x="3358401" y="3760100"/>
            <a:ext cx="4861850" cy="48618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grpSp>
        <p:nvGrpSpPr>
          <p:cNvPr id="128" name="Google Shape;128;p5"/>
          <p:cNvGrpSpPr/>
          <p:nvPr/>
        </p:nvGrpSpPr>
        <p:grpSpPr>
          <a:xfrm>
            <a:off x="0" y="-144661"/>
            <a:ext cx="5782235" cy="10431661"/>
            <a:chOff x="0" y="-38100"/>
            <a:chExt cx="1522893" cy="2747433"/>
          </a:xfrm>
        </p:grpSpPr>
        <p:sp>
          <p:nvSpPr>
            <p:cNvPr id="129" name="Google Shape;129;p5"/>
            <p:cNvSpPr/>
            <p:nvPr/>
          </p:nvSpPr>
          <p:spPr>
            <a:xfrm>
              <a:off x="0" y="0"/>
              <a:ext cx="1522893" cy="2709333"/>
            </a:xfrm>
            <a:custGeom>
              <a:rect b="b" l="l" r="r" t="t"/>
              <a:pathLst>
                <a:path extrusionOk="0" h="2709333" w="1522893">
                  <a:moveTo>
                    <a:pt x="0" y="0"/>
                  </a:moveTo>
                  <a:lnTo>
                    <a:pt x="1522893" y="0"/>
                  </a:lnTo>
                  <a:lnTo>
                    <a:pt x="1522893" y="2709333"/>
                  </a:lnTo>
                  <a:lnTo>
                    <a:pt x="0" y="2709333"/>
                  </a:lnTo>
                  <a:close/>
                </a:path>
              </a:pathLst>
            </a:custGeom>
            <a:solidFill>
              <a:srgbClr val="C8A18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0" name="Google Shape;130;p5"/>
            <p:cNvSpPr txBox="1"/>
            <p:nvPr/>
          </p:nvSpPr>
          <p:spPr>
            <a:xfrm>
              <a:off x="0" y="-38100"/>
              <a:ext cx="1522893"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31" name="Google Shape;131;p5"/>
          <p:cNvGrpSpPr/>
          <p:nvPr/>
        </p:nvGrpSpPr>
        <p:grpSpPr>
          <a:xfrm>
            <a:off x="5782235" y="-144661"/>
            <a:ext cx="12685059" cy="10431661"/>
            <a:chOff x="0" y="-38100"/>
            <a:chExt cx="3340921" cy="2747433"/>
          </a:xfrm>
        </p:grpSpPr>
        <p:sp>
          <p:nvSpPr>
            <p:cNvPr id="132" name="Google Shape;132;p5"/>
            <p:cNvSpPr/>
            <p:nvPr/>
          </p:nvSpPr>
          <p:spPr>
            <a:xfrm>
              <a:off x="0" y="0"/>
              <a:ext cx="3340921" cy="2709333"/>
            </a:xfrm>
            <a:custGeom>
              <a:rect b="b" l="l" r="r" t="t"/>
              <a:pathLst>
                <a:path extrusionOk="0" h="2709333" w="3340921">
                  <a:moveTo>
                    <a:pt x="0" y="0"/>
                  </a:moveTo>
                  <a:lnTo>
                    <a:pt x="3340921" y="0"/>
                  </a:lnTo>
                  <a:lnTo>
                    <a:pt x="3340921" y="2709333"/>
                  </a:lnTo>
                  <a:lnTo>
                    <a:pt x="0" y="2709333"/>
                  </a:lnTo>
                  <a:close/>
                </a:path>
              </a:pathLst>
            </a:custGeom>
            <a:solidFill>
              <a:srgbClr val="F0F0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3" name="Google Shape;133;p5"/>
            <p:cNvSpPr txBox="1"/>
            <p:nvPr/>
          </p:nvSpPr>
          <p:spPr>
            <a:xfrm>
              <a:off x="0" y="-38100"/>
              <a:ext cx="3340921"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34" name="Google Shape;134;p5"/>
          <p:cNvSpPr/>
          <p:nvPr/>
        </p:nvSpPr>
        <p:spPr>
          <a:xfrm>
            <a:off x="15822438" y="7821438"/>
            <a:ext cx="2465562" cy="2465562"/>
          </a:xfrm>
          <a:custGeom>
            <a:rect b="b" l="l" r="r" t="t"/>
            <a:pathLst>
              <a:path extrusionOk="0" h="2465562" w="2465562">
                <a:moveTo>
                  <a:pt x="0" y="0"/>
                </a:moveTo>
                <a:lnTo>
                  <a:pt x="2465562" y="0"/>
                </a:lnTo>
                <a:lnTo>
                  <a:pt x="2465562" y="2465562"/>
                </a:lnTo>
                <a:lnTo>
                  <a:pt x="0" y="246556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5" name="Google Shape;135;p5"/>
          <p:cNvSpPr txBox="1"/>
          <p:nvPr/>
        </p:nvSpPr>
        <p:spPr>
          <a:xfrm>
            <a:off x="514390" y="1091575"/>
            <a:ext cx="4753500" cy="861900"/>
          </a:xfrm>
          <a:prstGeom prst="rect">
            <a:avLst/>
          </a:prstGeom>
          <a:noFill/>
          <a:ln>
            <a:noFill/>
          </a:ln>
        </p:spPr>
        <p:txBody>
          <a:bodyPr anchorCtr="0" anchor="t" bIns="0" lIns="0" spcFirstLastPara="1" rIns="0" wrap="square" tIns="0">
            <a:spAutoFit/>
          </a:bodyPr>
          <a:lstStyle/>
          <a:p>
            <a:pPr indent="0" lvl="0" marL="0" marR="0" rtl="0" algn="ctr">
              <a:lnSpc>
                <a:spcPct val="140008"/>
              </a:lnSpc>
              <a:spcBef>
                <a:spcPts val="0"/>
              </a:spcBef>
              <a:spcAft>
                <a:spcPts val="0"/>
              </a:spcAft>
              <a:buClr>
                <a:srgbClr val="000000"/>
              </a:buClr>
              <a:buSzPts val="5600"/>
              <a:buFont typeface="Arial"/>
              <a:buNone/>
            </a:pPr>
            <a:r>
              <a:rPr b="1" i="0" lang="en-US" sz="5600" u="none" cap="none" strike="noStrike">
                <a:solidFill>
                  <a:srgbClr val="1C1C1C"/>
                </a:solidFill>
                <a:latin typeface="Avenir"/>
                <a:ea typeface="Avenir"/>
                <a:cs typeface="Avenir"/>
                <a:sym typeface="Avenir"/>
              </a:rPr>
              <a:t>Réflexion</a:t>
            </a:r>
            <a:endParaRPr b="0" i="0" sz="5600" u="none" cap="none" strike="noStrike">
              <a:solidFill>
                <a:srgbClr val="000000"/>
              </a:solidFill>
              <a:latin typeface="Arial"/>
              <a:ea typeface="Arial"/>
              <a:cs typeface="Arial"/>
              <a:sym typeface="Arial"/>
            </a:endParaRPr>
          </a:p>
        </p:txBody>
      </p:sp>
      <p:sp>
        <p:nvSpPr>
          <p:cNvPr id="136" name="Google Shape;136;p5"/>
          <p:cNvSpPr txBox="1"/>
          <p:nvPr/>
        </p:nvSpPr>
        <p:spPr>
          <a:xfrm>
            <a:off x="7603388" y="1953463"/>
            <a:ext cx="8294700" cy="4863900"/>
          </a:xfrm>
          <a:prstGeom prst="rect">
            <a:avLst/>
          </a:prstGeom>
          <a:noFill/>
          <a:ln>
            <a:noFill/>
          </a:ln>
        </p:spPr>
        <p:txBody>
          <a:bodyPr anchorCtr="0" anchor="t" bIns="0" lIns="0" spcFirstLastPara="1" rIns="0" wrap="square" tIns="0">
            <a:spAutoFit/>
          </a:bodyPr>
          <a:lstStyle/>
          <a:p>
            <a:pPr indent="-457200" lvl="0" marL="457200" marR="0" rtl="0" algn="l">
              <a:lnSpc>
                <a:spcPct val="115000"/>
              </a:lnSpc>
              <a:spcBef>
                <a:spcPts val="0"/>
              </a:spcBef>
              <a:spcAft>
                <a:spcPts val="0"/>
              </a:spcAft>
              <a:buClr>
                <a:srgbClr val="434343"/>
              </a:buClr>
              <a:buSzPts val="4000"/>
              <a:buFont typeface="Avenir"/>
              <a:buChar char="●"/>
            </a:pPr>
            <a:r>
              <a:rPr b="0" i="0" lang="en-US" sz="4000" u="none" cap="none" strike="noStrike">
                <a:solidFill>
                  <a:srgbClr val="434343"/>
                </a:solidFill>
                <a:latin typeface="Avenir"/>
                <a:ea typeface="Avenir"/>
                <a:cs typeface="Avenir"/>
                <a:sym typeface="Avenir"/>
              </a:rPr>
              <a:t>Quels sont les traits que les hommes pourraient être contraints de montrer ou de posséder afin d’être considérés comme de « vrais » hommes?</a:t>
            </a:r>
            <a:endParaRPr b="0" i="0" sz="4000" u="none" cap="none" strike="noStrike">
              <a:solidFill>
                <a:srgbClr val="434343"/>
              </a:solidFill>
              <a:latin typeface="Avenir"/>
              <a:ea typeface="Avenir"/>
              <a:cs typeface="Avenir"/>
              <a:sym typeface="Avenir"/>
            </a:endParaRPr>
          </a:p>
          <a:p>
            <a:pPr indent="0" lvl="0" marL="457200" marR="0" rtl="0" algn="l">
              <a:lnSpc>
                <a:spcPct val="115000"/>
              </a:lnSpc>
              <a:spcBef>
                <a:spcPts val="0"/>
              </a:spcBef>
              <a:spcAft>
                <a:spcPts val="0"/>
              </a:spcAft>
              <a:buClr>
                <a:srgbClr val="000000"/>
              </a:buClr>
              <a:buSzPts val="4000"/>
              <a:buFont typeface="Arial"/>
              <a:buNone/>
            </a:pPr>
            <a:r>
              <a:t/>
            </a:r>
            <a:endParaRPr b="0" i="0" sz="4000" u="none" cap="none" strike="noStrike">
              <a:solidFill>
                <a:srgbClr val="434343"/>
              </a:solidFill>
              <a:latin typeface="Avenir"/>
              <a:ea typeface="Avenir"/>
              <a:cs typeface="Avenir"/>
              <a:sym typeface="Avenir"/>
            </a:endParaRPr>
          </a:p>
          <a:p>
            <a:pPr indent="-457200" lvl="0" marL="457200" marR="0" rtl="0" algn="l">
              <a:lnSpc>
                <a:spcPct val="115000"/>
              </a:lnSpc>
              <a:spcBef>
                <a:spcPts val="0"/>
              </a:spcBef>
              <a:spcAft>
                <a:spcPts val="0"/>
              </a:spcAft>
              <a:buClr>
                <a:srgbClr val="434343"/>
              </a:buClr>
              <a:buSzPts val="4000"/>
              <a:buFont typeface="Avenir"/>
              <a:buChar char="●"/>
            </a:pPr>
            <a:r>
              <a:rPr b="0" i="0" lang="en-US" sz="4000" u="none" cap="none" strike="noStrike">
                <a:solidFill>
                  <a:srgbClr val="434343"/>
                </a:solidFill>
                <a:latin typeface="Avenir"/>
                <a:ea typeface="Avenir"/>
                <a:cs typeface="Avenir"/>
                <a:sym typeface="Avenir"/>
              </a:rPr>
              <a:t>Réfléchis à une liste de traits.</a:t>
            </a:r>
            <a:endParaRPr b="0" i="0" sz="4000" u="none" cap="none" strike="noStrike">
              <a:solidFill>
                <a:srgbClr val="434343"/>
              </a:solidFill>
              <a:latin typeface="Avenir"/>
              <a:ea typeface="Avenir"/>
              <a:cs typeface="Avenir"/>
              <a:sym typeface="Avenir"/>
            </a:endParaRPr>
          </a:p>
        </p:txBody>
      </p:sp>
      <p:pic>
        <p:nvPicPr>
          <p:cNvPr id="137" name="Google Shape;137;p5"/>
          <p:cNvPicPr preferRelativeResize="0"/>
          <p:nvPr/>
        </p:nvPicPr>
        <p:blipFill rotWithShape="1">
          <a:blip r:embed="rId4">
            <a:alphaModFix/>
          </a:blip>
          <a:srcRect b="0" l="0" r="0" t="0"/>
          <a:stretch/>
        </p:blipFill>
        <p:spPr>
          <a:xfrm>
            <a:off x="338000" y="3479425"/>
            <a:ext cx="5095850" cy="50958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grpSp>
        <p:nvGrpSpPr>
          <p:cNvPr id="142" name="Google Shape;142;p6"/>
          <p:cNvGrpSpPr/>
          <p:nvPr/>
        </p:nvGrpSpPr>
        <p:grpSpPr>
          <a:xfrm>
            <a:off x="0" y="-144661"/>
            <a:ext cx="634634" cy="10431661"/>
            <a:chOff x="0" y="-38100"/>
            <a:chExt cx="167146" cy="2747433"/>
          </a:xfrm>
        </p:grpSpPr>
        <p:sp>
          <p:nvSpPr>
            <p:cNvPr id="143" name="Google Shape;143;p6"/>
            <p:cNvSpPr/>
            <p:nvPr/>
          </p:nvSpPr>
          <p:spPr>
            <a:xfrm>
              <a:off x="0" y="0"/>
              <a:ext cx="167146" cy="2709333"/>
            </a:xfrm>
            <a:custGeom>
              <a:rect b="b" l="l" r="r" t="t"/>
              <a:pathLst>
                <a:path extrusionOk="0" h="2709333" w="167146">
                  <a:moveTo>
                    <a:pt x="0" y="0"/>
                  </a:moveTo>
                  <a:lnTo>
                    <a:pt x="167146" y="0"/>
                  </a:lnTo>
                  <a:lnTo>
                    <a:pt x="167146" y="2709333"/>
                  </a:lnTo>
                  <a:lnTo>
                    <a:pt x="0" y="2709333"/>
                  </a:lnTo>
                  <a:close/>
                </a:path>
              </a:pathLst>
            </a:custGeom>
            <a:solidFill>
              <a:srgbClr val="C8A18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4" name="Google Shape;144;p6"/>
            <p:cNvSpPr txBox="1"/>
            <p:nvPr/>
          </p:nvSpPr>
          <p:spPr>
            <a:xfrm>
              <a:off x="0" y="-38100"/>
              <a:ext cx="167146"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45" name="Google Shape;145;p6"/>
          <p:cNvGrpSpPr/>
          <p:nvPr/>
        </p:nvGrpSpPr>
        <p:grpSpPr>
          <a:xfrm>
            <a:off x="634634" y="-144661"/>
            <a:ext cx="17832660" cy="10431661"/>
            <a:chOff x="0" y="-38100"/>
            <a:chExt cx="4696668" cy="2747433"/>
          </a:xfrm>
        </p:grpSpPr>
        <p:sp>
          <p:nvSpPr>
            <p:cNvPr id="146" name="Google Shape;146;p6"/>
            <p:cNvSpPr/>
            <p:nvPr/>
          </p:nvSpPr>
          <p:spPr>
            <a:xfrm>
              <a:off x="0" y="0"/>
              <a:ext cx="4696668" cy="2709333"/>
            </a:xfrm>
            <a:custGeom>
              <a:rect b="b" l="l" r="r" t="t"/>
              <a:pathLst>
                <a:path extrusionOk="0" h="2709333" w="4696668">
                  <a:moveTo>
                    <a:pt x="0" y="0"/>
                  </a:moveTo>
                  <a:lnTo>
                    <a:pt x="4696668" y="0"/>
                  </a:lnTo>
                  <a:lnTo>
                    <a:pt x="4696668" y="2709333"/>
                  </a:lnTo>
                  <a:lnTo>
                    <a:pt x="0" y="2709333"/>
                  </a:lnTo>
                  <a:close/>
                </a:path>
              </a:pathLst>
            </a:custGeom>
            <a:solidFill>
              <a:srgbClr val="F0F0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7" name="Google Shape;147;p6"/>
            <p:cNvSpPr txBox="1"/>
            <p:nvPr/>
          </p:nvSpPr>
          <p:spPr>
            <a:xfrm>
              <a:off x="0" y="-38100"/>
              <a:ext cx="4696668"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48" name="Google Shape;148;p6"/>
          <p:cNvSpPr/>
          <p:nvPr/>
        </p:nvSpPr>
        <p:spPr>
          <a:xfrm>
            <a:off x="15822438" y="7821438"/>
            <a:ext cx="2465562" cy="2465562"/>
          </a:xfrm>
          <a:custGeom>
            <a:rect b="b" l="l" r="r" t="t"/>
            <a:pathLst>
              <a:path extrusionOk="0" h="2465562" w="2465562">
                <a:moveTo>
                  <a:pt x="0" y="0"/>
                </a:moveTo>
                <a:lnTo>
                  <a:pt x="2465562" y="0"/>
                </a:lnTo>
                <a:lnTo>
                  <a:pt x="2465562" y="2465562"/>
                </a:lnTo>
                <a:lnTo>
                  <a:pt x="0" y="246556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9" name="Google Shape;149;p6"/>
          <p:cNvSpPr/>
          <p:nvPr/>
        </p:nvSpPr>
        <p:spPr>
          <a:xfrm>
            <a:off x="634634" y="-725735"/>
            <a:ext cx="4267696" cy="4267696"/>
          </a:xfrm>
          <a:custGeom>
            <a:rect b="b" l="l" r="r" t="t"/>
            <a:pathLst>
              <a:path extrusionOk="0" h="4267696" w="4267696">
                <a:moveTo>
                  <a:pt x="0" y="0"/>
                </a:moveTo>
                <a:lnTo>
                  <a:pt x="4267696" y="0"/>
                </a:lnTo>
                <a:lnTo>
                  <a:pt x="4267696" y="4267696"/>
                </a:lnTo>
                <a:lnTo>
                  <a:pt x="0" y="4267696"/>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0" name="Google Shape;150;p6"/>
          <p:cNvSpPr txBox="1"/>
          <p:nvPr/>
        </p:nvSpPr>
        <p:spPr>
          <a:xfrm>
            <a:off x="4876352" y="853598"/>
            <a:ext cx="9349200" cy="861900"/>
          </a:xfrm>
          <a:prstGeom prst="rect">
            <a:avLst/>
          </a:prstGeom>
          <a:noFill/>
          <a:ln>
            <a:noFill/>
          </a:ln>
        </p:spPr>
        <p:txBody>
          <a:bodyPr anchorCtr="0" anchor="t" bIns="0" lIns="0" spcFirstLastPara="1" rIns="0" wrap="square" tIns="0">
            <a:spAutoFit/>
          </a:bodyPr>
          <a:lstStyle/>
          <a:p>
            <a:pPr indent="0" lvl="0" marL="0" marR="0" rtl="0" algn="ctr">
              <a:lnSpc>
                <a:spcPct val="140008"/>
              </a:lnSpc>
              <a:spcBef>
                <a:spcPts val="0"/>
              </a:spcBef>
              <a:spcAft>
                <a:spcPts val="0"/>
              </a:spcAft>
              <a:buClr>
                <a:srgbClr val="000000"/>
              </a:buClr>
              <a:buSzPts val="5600"/>
              <a:buFont typeface="Arial"/>
              <a:buNone/>
            </a:pPr>
            <a:r>
              <a:rPr b="1" i="0" lang="en-US" sz="5600" u="none" cap="none" strike="noStrike">
                <a:solidFill>
                  <a:srgbClr val="1C1C1C"/>
                </a:solidFill>
                <a:latin typeface="Avenir"/>
                <a:ea typeface="Avenir"/>
                <a:cs typeface="Avenir"/>
                <a:sym typeface="Avenir"/>
              </a:rPr>
              <a:t>Faisons le point</a:t>
            </a:r>
            <a:endParaRPr b="0" i="0" sz="5600" u="none" cap="none" strike="noStrike">
              <a:solidFill>
                <a:srgbClr val="000000"/>
              </a:solidFill>
              <a:latin typeface="Arial"/>
              <a:ea typeface="Arial"/>
              <a:cs typeface="Arial"/>
              <a:sym typeface="Arial"/>
            </a:endParaRPr>
          </a:p>
        </p:txBody>
      </p:sp>
      <p:sp>
        <p:nvSpPr>
          <p:cNvPr id="151" name="Google Shape;151;p6"/>
          <p:cNvSpPr txBox="1"/>
          <p:nvPr/>
        </p:nvSpPr>
        <p:spPr>
          <a:xfrm>
            <a:off x="2297197" y="2474700"/>
            <a:ext cx="5079300" cy="7003500"/>
          </a:xfrm>
          <a:prstGeom prst="rect">
            <a:avLst/>
          </a:prstGeom>
          <a:noFill/>
          <a:ln>
            <a:noFill/>
          </a:ln>
        </p:spPr>
        <p:txBody>
          <a:bodyPr anchorCtr="0" anchor="t" bIns="0" lIns="0" spcFirstLastPara="1" rIns="0" wrap="square" tIns="0">
            <a:spAutoFit/>
          </a:bodyPr>
          <a:lstStyle/>
          <a:p>
            <a:pPr indent="-450850" lvl="0" marL="457200" marR="0" rtl="0" algn="l">
              <a:lnSpc>
                <a:spcPct val="150000"/>
              </a:lnSpc>
              <a:spcBef>
                <a:spcPts val="0"/>
              </a:spcBef>
              <a:spcAft>
                <a:spcPts val="0"/>
              </a:spcAft>
              <a:buClr>
                <a:srgbClr val="434343"/>
              </a:buClr>
              <a:buSzPts val="3500"/>
              <a:buFont typeface="Avenir"/>
              <a:buChar char="❏"/>
            </a:pPr>
            <a:r>
              <a:rPr b="0" i="0" lang="en-US" sz="3500" u="none" cap="none" strike="noStrike">
                <a:solidFill>
                  <a:srgbClr val="434343"/>
                </a:solidFill>
                <a:latin typeface="Avenir"/>
                <a:ea typeface="Avenir"/>
                <a:cs typeface="Avenir"/>
                <a:sym typeface="Avenir"/>
              </a:rPr>
              <a:t>Agressif</a:t>
            </a:r>
            <a:endParaRPr b="0" i="0" sz="3500" u="none" cap="none" strike="noStrike">
              <a:solidFill>
                <a:srgbClr val="434343"/>
              </a:solidFill>
              <a:latin typeface="Avenir"/>
              <a:ea typeface="Avenir"/>
              <a:cs typeface="Avenir"/>
              <a:sym typeface="Avenir"/>
            </a:endParaRPr>
          </a:p>
          <a:p>
            <a:pPr indent="-450850" lvl="0" marL="457200" marR="0" rtl="0" algn="l">
              <a:lnSpc>
                <a:spcPct val="150000"/>
              </a:lnSpc>
              <a:spcBef>
                <a:spcPts val="0"/>
              </a:spcBef>
              <a:spcAft>
                <a:spcPts val="0"/>
              </a:spcAft>
              <a:buClr>
                <a:srgbClr val="434343"/>
              </a:buClr>
              <a:buSzPts val="3500"/>
              <a:buFont typeface="Avenir"/>
              <a:buChar char="❏"/>
            </a:pPr>
            <a:r>
              <a:rPr b="0" i="0" lang="en-US" sz="3500" u="none" cap="none" strike="noStrike">
                <a:solidFill>
                  <a:srgbClr val="434343"/>
                </a:solidFill>
                <a:latin typeface="Avenir"/>
                <a:ea typeface="Avenir"/>
                <a:cs typeface="Avenir"/>
                <a:sym typeface="Avenir"/>
              </a:rPr>
              <a:t>Athlétique</a:t>
            </a:r>
            <a:endParaRPr b="0" i="0" sz="3500" u="none" cap="none" strike="noStrike">
              <a:solidFill>
                <a:srgbClr val="434343"/>
              </a:solidFill>
              <a:latin typeface="Avenir"/>
              <a:ea typeface="Avenir"/>
              <a:cs typeface="Avenir"/>
              <a:sym typeface="Avenir"/>
            </a:endParaRPr>
          </a:p>
          <a:p>
            <a:pPr indent="-450850" lvl="0" marL="457200" marR="0" rtl="0" algn="l">
              <a:lnSpc>
                <a:spcPct val="150000"/>
              </a:lnSpc>
              <a:spcBef>
                <a:spcPts val="0"/>
              </a:spcBef>
              <a:spcAft>
                <a:spcPts val="0"/>
              </a:spcAft>
              <a:buClr>
                <a:srgbClr val="434343"/>
              </a:buClr>
              <a:buSzPts val="3500"/>
              <a:buFont typeface="Avenir"/>
              <a:buChar char="❏"/>
            </a:pPr>
            <a:r>
              <a:rPr b="0" i="0" lang="en-US" sz="3500" u="none" cap="none" strike="noStrike">
                <a:solidFill>
                  <a:srgbClr val="434343"/>
                </a:solidFill>
                <a:latin typeface="Avenir"/>
                <a:ea typeface="Avenir"/>
                <a:cs typeface="Avenir"/>
                <a:sym typeface="Avenir"/>
              </a:rPr>
              <a:t>Robuste</a:t>
            </a:r>
            <a:endParaRPr b="0" i="0" sz="3500" u="none" cap="none" strike="noStrike">
              <a:solidFill>
                <a:srgbClr val="434343"/>
              </a:solidFill>
              <a:latin typeface="Avenir"/>
              <a:ea typeface="Avenir"/>
              <a:cs typeface="Avenir"/>
              <a:sym typeface="Avenir"/>
            </a:endParaRPr>
          </a:p>
          <a:p>
            <a:pPr indent="-450850" lvl="0" marL="457200" marR="0" rtl="0" algn="l">
              <a:lnSpc>
                <a:spcPct val="150000"/>
              </a:lnSpc>
              <a:spcBef>
                <a:spcPts val="0"/>
              </a:spcBef>
              <a:spcAft>
                <a:spcPts val="0"/>
              </a:spcAft>
              <a:buClr>
                <a:srgbClr val="434343"/>
              </a:buClr>
              <a:buSzPts val="3500"/>
              <a:buFont typeface="Avenir"/>
              <a:buChar char="❏"/>
            </a:pPr>
            <a:r>
              <a:rPr b="0" i="0" lang="en-US" sz="3500" u="none" cap="none" strike="noStrike">
                <a:solidFill>
                  <a:srgbClr val="434343"/>
                </a:solidFill>
                <a:latin typeface="Avenir"/>
                <a:ea typeface="Avenir"/>
                <a:cs typeface="Avenir"/>
                <a:sym typeface="Avenir"/>
              </a:rPr>
              <a:t>En contrôle</a:t>
            </a:r>
            <a:endParaRPr b="0" i="0" sz="3500" u="none" cap="none" strike="noStrike">
              <a:solidFill>
                <a:srgbClr val="434343"/>
              </a:solidFill>
              <a:latin typeface="Avenir"/>
              <a:ea typeface="Avenir"/>
              <a:cs typeface="Avenir"/>
              <a:sym typeface="Avenir"/>
            </a:endParaRPr>
          </a:p>
          <a:p>
            <a:pPr indent="-450850" lvl="0" marL="457200" marR="0" rtl="0" algn="l">
              <a:lnSpc>
                <a:spcPct val="150000"/>
              </a:lnSpc>
              <a:spcBef>
                <a:spcPts val="0"/>
              </a:spcBef>
              <a:spcAft>
                <a:spcPts val="0"/>
              </a:spcAft>
              <a:buClr>
                <a:srgbClr val="434343"/>
              </a:buClr>
              <a:buSzPts val="3500"/>
              <a:buFont typeface="Avenir"/>
              <a:buChar char="❏"/>
            </a:pPr>
            <a:r>
              <a:rPr b="0" i="0" lang="en-US" sz="3500" u="none" cap="none" strike="noStrike">
                <a:solidFill>
                  <a:srgbClr val="434343"/>
                </a:solidFill>
                <a:latin typeface="Avenir"/>
                <a:ea typeface="Avenir"/>
                <a:cs typeface="Avenir"/>
                <a:sym typeface="Avenir"/>
              </a:rPr>
              <a:t>Fort</a:t>
            </a:r>
            <a:endParaRPr b="0" i="0" sz="3500" u="none" cap="none" strike="noStrike">
              <a:solidFill>
                <a:srgbClr val="434343"/>
              </a:solidFill>
              <a:latin typeface="Avenir"/>
              <a:ea typeface="Avenir"/>
              <a:cs typeface="Avenir"/>
              <a:sym typeface="Avenir"/>
            </a:endParaRPr>
          </a:p>
          <a:p>
            <a:pPr indent="-450850" lvl="0" marL="457200" marR="0" rtl="0" algn="l">
              <a:lnSpc>
                <a:spcPct val="150000"/>
              </a:lnSpc>
              <a:spcBef>
                <a:spcPts val="0"/>
              </a:spcBef>
              <a:spcAft>
                <a:spcPts val="0"/>
              </a:spcAft>
              <a:buClr>
                <a:srgbClr val="434343"/>
              </a:buClr>
              <a:buSzPts val="3500"/>
              <a:buFont typeface="Avenir"/>
              <a:buChar char="❏"/>
            </a:pPr>
            <a:r>
              <a:rPr b="0" i="0" lang="en-US" sz="3500" u="none" cap="none" strike="noStrike">
                <a:solidFill>
                  <a:srgbClr val="434343"/>
                </a:solidFill>
                <a:latin typeface="Avenir"/>
                <a:ea typeface="Avenir"/>
                <a:cs typeface="Avenir"/>
                <a:sym typeface="Avenir"/>
              </a:rPr>
              <a:t>Sans émotion/stoïque</a:t>
            </a:r>
            <a:endParaRPr b="0" i="0" sz="3500" u="none" cap="none" strike="noStrike">
              <a:solidFill>
                <a:srgbClr val="434343"/>
              </a:solidFill>
              <a:latin typeface="Avenir"/>
              <a:ea typeface="Avenir"/>
              <a:cs typeface="Avenir"/>
              <a:sym typeface="Avenir"/>
            </a:endParaRPr>
          </a:p>
          <a:p>
            <a:pPr indent="-450850" lvl="0" marL="457200" marR="0" rtl="0" algn="l">
              <a:lnSpc>
                <a:spcPct val="150000"/>
              </a:lnSpc>
              <a:spcBef>
                <a:spcPts val="0"/>
              </a:spcBef>
              <a:spcAft>
                <a:spcPts val="0"/>
              </a:spcAft>
              <a:buClr>
                <a:srgbClr val="434343"/>
              </a:buClr>
              <a:buSzPts val="3500"/>
              <a:buFont typeface="Avenir"/>
              <a:buChar char="❏"/>
            </a:pPr>
            <a:r>
              <a:rPr b="0" i="0" lang="en-US" sz="3500" u="none" cap="none" strike="noStrike">
                <a:solidFill>
                  <a:srgbClr val="434343"/>
                </a:solidFill>
                <a:latin typeface="Avenir"/>
                <a:ea typeface="Avenir"/>
                <a:cs typeface="Avenir"/>
                <a:sym typeface="Avenir"/>
              </a:rPr>
              <a:t>Intimidant</a:t>
            </a:r>
            <a:endParaRPr b="0" i="0" sz="3500" u="none" cap="none" strike="noStrike">
              <a:solidFill>
                <a:srgbClr val="434343"/>
              </a:solidFill>
              <a:latin typeface="Avenir"/>
              <a:ea typeface="Avenir"/>
              <a:cs typeface="Avenir"/>
              <a:sym typeface="Avenir"/>
            </a:endParaRPr>
          </a:p>
          <a:p>
            <a:pPr indent="-450850" lvl="0" marL="457200" marR="0" rtl="0" algn="l">
              <a:lnSpc>
                <a:spcPct val="150000"/>
              </a:lnSpc>
              <a:spcBef>
                <a:spcPts val="0"/>
              </a:spcBef>
              <a:spcAft>
                <a:spcPts val="0"/>
              </a:spcAft>
              <a:buClr>
                <a:srgbClr val="434343"/>
              </a:buClr>
              <a:buSzPts val="3500"/>
              <a:buFont typeface="Avenir"/>
              <a:buChar char="❏"/>
            </a:pPr>
            <a:r>
              <a:rPr b="0" i="0" lang="en-US" sz="3500" u="none" cap="none" strike="noStrike">
                <a:solidFill>
                  <a:srgbClr val="434343"/>
                </a:solidFill>
                <a:latin typeface="Avenir"/>
                <a:ea typeface="Avenir"/>
                <a:cs typeface="Avenir"/>
                <a:sym typeface="Avenir"/>
              </a:rPr>
              <a:t>Confiant</a:t>
            </a:r>
            <a:endParaRPr b="0" i="0" sz="3500" u="none" cap="none" strike="noStrike">
              <a:solidFill>
                <a:srgbClr val="434343"/>
              </a:solidFill>
              <a:latin typeface="Avenir"/>
              <a:ea typeface="Avenir"/>
              <a:cs typeface="Avenir"/>
              <a:sym typeface="Avenir"/>
            </a:endParaRPr>
          </a:p>
          <a:p>
            <a:pPr indent="-450850" lvl="0" marL="457200" marR="0" rtl="0" algn="l">
              <a:lnSpc>
                <a:spcPct val="150000"/>
              </a:lnSpc>
              <a:spcBef>
                <a:spcPts val="0"/>
              </a:spcBef>
              <a:spcAft>
                <a:spcPts val="0"/>
              </a:spcAft>
              <a:buClr>
                <a:srgbClr val="434343"/>
              </a:buClr>
              <a:buSzPts val="3500"/>
              <a:buFont typeface="Avenir"/>
              <a:buChar char="❏"/>
            </a:pPr>
            <a:r>
              <a:rPr b="0" i="0" lang="en-US" sz="3500" u="none" cap="none" strike="noStrike">
                <a:solidFill>
                  <a:srgbClr val="434343"/>
                </a:solidFill>
                <a:latin typeface="Avenir"/>
                <a:ea typeface="Avenir"/>
                <a:cs typeface="Avenir"/>
                <a:sym typeface="Avenir"/>
              </a:rPr>
              <a:t>Drôle</a:t>
            </a:r>
            <a:endParaRPr b="0" i="0" sz="3500" u="none" cap="none" strike="noStrike">
              <a:solidFill>
                <a:srgbClr val="434343"/>
              </a:solidFill>
              <a:latin typeface="Avenir"/>
              <a:ea typeface="Avenir"/>
              <a:cs typeface="Avenir"/>
              <a:sym typeface="Avenir"/>
            </a:endParaRPr>
          </a:p>
        </p:txBody>
      </p:sp>
      <p:sp>
        <p:nvSpPr>
          <p:cNvPr id="152" name="Google Shape;152;p6"/>
          <p:cNvSpPr txBox="1"/>
          <p:nvPr/>
        </p:nvSpPr>
        <p:spPr>
          <a:xfrm>
            <a:off x="7822734" y="2474700"/>
            <a:ext cx="5079300" cy="6195300"/>
          </a:xfrm>
          <a:prstGeom prst="rect">
            <a:avLst/>
          </a:prstGeom>
          <a:noFill/>
          <a:ln>
            <a:noFill/>
          </a:ln>
        </p:spPr>
        <p:txBody>
          <a:bodyPr anchorCtr="0" anchor="t" bIns="0" lIns="0" spcFirstLastPara="1" rIns="0" wrap="square" tIns="0">
            <a:spAutoFit/>
          </a:bodyPr>
          <a:lstStyle/>
          <a:p>
            <a:pPr indent="-450850" lvl="0" marL="457200" marR="0" rtl="0" algn="l">
              <a:lnSpc>
                <a:spcPct val="150000"/>
              </a:lnSpc>
              <a:spcBef>
                <a:spcPts val="0"/>
              </a:spcBef>
              <a:spcAft>
                <a:spcPts val="0"/>
              </a:spcAft>
              <a:buClr>
                <a:srgbClr val="434343"/>
              </a:buClr>
              <a:buSzPts val="3500"/>
              <a:buFont typeface="Avenir"/>
              <a:buChar char="❏"/>
            </a:pPr>
            <a:r>
              <a:rPr b="0" i="0" lang="en-US" sz="3500" u="none" cap="none" strike="noStrike">
                <a:solidFill>
                  <a:srgbClr val="434343"/>
                </a:solidFill>
                <a:latin typeface="Avenir"/>
                <a:ea typeface="Avenir"/>
                <a:cs typeface="Avenir"/>
                <a:sym typeface="Avenir"/>
              </a:rPr>
              <a:t>Pratique des sports de contact</a:t>
            </a:r>
            <a:endParaRPr b="0" i="0" sz="3500" u="none" cap="none" strike="noStrike">
              <a:solidFill>
                <a:srgbClr val="434343"/>
              </a:solidFill>
              <a:latin typeface="Avenir"/>
              <a:ea typeface="Avenir"/>
              <a:cs typeface="Avenir"/>
              <a:sym typeface="Avenir"/>
            </a:endParaRPr>
          </a:p>
          <a:p>
            <a:pPr indent="-450850" lvl="0" marL="457200" marR="0" rtl="0" algn="l">
              <a:lnSpc>
                <a:spcPct val="150000"/>
              </a:lnSpc>
              <a:spcBef>
                <a:spcPts val="0"/>
              </a:spcBef>
              <a:spcAft>
                <a:spcPts val="0"/>
              </a:spcAft>
              <a:buClr>
                <a:srgbClr val="434343"/>
              </a:buClr>
              <a:buSzPts val="3500"/>
              <a:buFont typeface="Avenir"/>
              <a:buChar char="❏"/>
            </a:pPr>
            <a:r>
              <a:rPr b="0" i="0" lang="en-US" sz="3500" u="none" cap="none" strike="noStrike">
                <a:solidFill>
                  <a:srgbClr val="434343"/>
                </a:solidFill>
                <a:latin typeface="Avenir"/>
                <a:ea typeface="Avenir"/>
                <a:cs typeface="Avenir"/>
                <a:sym typeface="Avenir"/>
              </a:rPr>
              <a:t>Hétérosexuel</a:t>
            </a:r>
            <a:endParaRPr b="0" i="0" sz="3500" u="none" cap="none" strike="noStrike">
              <a:solidFill>
                <a:srgbClr val="434343"/>
              </a:solidFill>
              <a:latin typeface="Avenir"/>
              <a:ea typeface="Avenir"/>
              <a:cs typeface="Avenir"/>
              <a:sym typeface="Avenir"/>
            </a:endParaRPr>
          </a:p>
          <a:p>
            <a:pPr indent="-450850" lvl="0" marL="457200" marR="0" rtl="0" algn="l">
              <a:lnSpc>
                <a:spcPct val="150000"/>
              </a:lnSpc>
              <a:spcBef>
                <a:spcPts val="0"/>
              </a:spcBef>
              <a:spcAft>
                <a:spcPts val="0"/>
              </a:spcAft>
              <a:buClr>
                <a:srgbClr val="434343"/>
              </a:buClr>
              <a:buSzPts val="3500"/>
              <a:buFont typeface="Avenir"/>
              <a:buChar char="❏"/>
            </a:pPr>
            <a:r>
              <a:rPr b="0" i="0" lang="en-US" sz="3500" u="none" cap="none" strike="noStrike">
                <a:solidFill>
                  <a:srgbClr val="434343"/>
                </a:solidFill>
                <a:latin typeface="Avenir"/>
                <a:ea typeface="Avenir"/>
                <a:cs typeface="Avenir"/>
                <a:sym typeface="Avenir"/>
              </a:rPr>
              <a:t>Prétentieux</a:t>
            </a:r>
            <a:endParaRPr b="0" i="0" sz="3500" u="none" cap="none" strike="noStrike">
              <a:solidFill>
                <a:srgbClr val="434343"/>
              </a:solidFill>
              <a:latin typeface="Avenir"/>
              <a:ea typeface="Avenir"/>
              <a:cs typeface="Avenir"/>
              <a:sym typeface="Avenir"/>
            </a:endParaRPr>
          </a:p>
          <a:p>
            <a:pPr indent="-450850" lvl="0" marL="457200" marR="0" rtl="0" algn="l">
              <a:lnSpc>
                <a:spcPct val="150000"/>
              </a:lnSpc>
              <a:spcBef>
                <a:spcPts val="0"/>
              </a:spcBef>
              <a:spcAft>
                <a:spcPts val="0"/>
              </a:spcAft>
              <a:buClr>
                <a:srgbClr val="434343"/>
              </a:buClr>
              <a:buSzPts val="3500"/>
              <a:buFont typeface="Avenir"/>
              <a:buChar char="❏"/>
            </a:pPr>
            <a:r>
              <a:rPr b="0" i="0" lang="en-US" sz="3500" u="none" cap="none" strike="noStrike">
                <a:solidFill>
                  <a:srgbClr val="434343"/>
                </a:solidFill>
                <a:latin typeface="Avenir"/>
                <a:ea typeface="Avenir"/>
                <a:cs typeface="Avenir"/>
                <a:sym typeface="Avenir"/>
              </a:rPr>
              <a:t>Voit les filles comme des conquêtes sexuelles/des objets</a:t>
            </a:r>
            <a:endParaRPr b="0" i="0" sz="3500" u="none" cap="none" strike="noStrike">
              <a:solidFill>
                <a:srgbClr val="434343"/>
              </a:solidFill>
              <a:latin typeface="Avenir"/>
              <a:ea typeface="Avenir"/>
              <a:cs typeface="Avenir"/>
              <a:sym typeface="Avenir"/>
            </a:endParaRPr>
          </a:p>
          <a:p>
            <a:pPr indent="-450850" lvl="0" marL="457200" marR="0" rtl="0" algn="l">
              <a:lnSpc>
                <a:spcPct val="150000"/>
              </a:lnSpc>
              <a:spcBef>
                <a:spcPts val="0"/>
              </a:spcBef>
              <a:spcAft>
                <a:spcPts val="0"/>
              </a:spcAft>
              <a:buClr>
                <a:srgbClr val="434343"/>
              </a:buClr>
              <a:buSzPts val="3500"/>
              <a:buFont typeface="Avenir"/>
              <a:buChar char="❏"/>
            </a:pPr>
            <a:r>
              <a:rPr b="0" i="0" lang="en-US" sz="3500" u="none" cap="none" strike="noStrike">
                <a:solidFill>
                  <a:srgbClr val="434343"/>
                </a:solidFill>
                <a:latin typeface="Avenir"/>
                <a:ea typeface="Avenir"/>
                <a:cs typeface="Avenir"/>
                <a:sym typeface="Avenir"/>
              </a:rPr>
              <a:t>Fanfaron</a:t>
            </a:r>
            <a:endParaRPr b="0" i="0" sz="3500" u="none" cap="none" strike="noStrike">
              <a:solidFill>
                <a:srgbClr val="434343"/>
              </a:solidFill>
              <a:latin typeface="Avenir"/>
              <a:ea typeface="Avenir"/>
              <a:cs typeface="Avenir"/>
              <a:sym typeface="Avenir"/>
            </a:endParaRPr>
          </a:p>
        </p:txBody>
      </p:sp>
      <p:sp>
        <p:nvSpPr>
          <p:cNvPr id="153" name="Google Shape;153;p6"/>
          <p:cNvSpPr txBox="1"/>
          <p:nvPr/>
        </p:nvSpPr>
        <p:spPr>
          <a:xfrm>
            <a:off x="13957675" y="3207666"/>
            <a:ext cx="3339300" cy="3047700"/>
          </a:xfrm>
          <a:prstGeom prst="rect">
            <a:avLst/>
          </a:prstGeom>
          <a:solidFill>
            <a:srgbClr val="F1D1C2"/>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3200" u="none" cap="none" strike="noStrike">
                <a:solidFill>
                  <a:srgbClr val="000000"/>
                </a:solidFill>
                <a:latin typeface="Avenir"/>
                <a:ea typeface="Avenir"/>
                <a:cs typeface="Avenir"/>
                <a:sym typeface="Avenir"/>
              </a:rPr>
              <a:t>As-tu trouvé d’autres traits qui ne sont pas sur cette liste?</a:t>
            </a:r>
            <a:endParaRPr b="0" i="0" sz="2600" u="none" cap="none" strike="noStrike">
              <a:solidFill>
                <a:srgbClr val="000000"/>
              </a:solidFill>
              <a:latin typeface="Avenir"/>
              <a:ea typeface="Avenir"/>
              <a:cs typeface="Avenir"/>
              <a:sym typeface="Avenir"/>
            </a:endParaRPr>
          </a:p>
          <a:p>
            <a:pPr indent="0" lvl="0" marL="0" marR="0" rtl="0" algn="ctr">
              <a:lnSpc>
                <a:spcPct val="100000"/>
              </a:lnSpc>
              <a:spcBef>
                <a:spcPts val="0"/>
              </a:spcBef>
              <a:spcAft>
                <a:spcPts val="0"/>
              </a:spcAft>
              <a:buClr>
                <a:srgbClr val="000000"/>
              </a:buClr>
              <a:buSzPts val="2000"/>
              <a:buFont typeface="Arial"/>
              <a:buNone/>
            </a:pPr>
            <a:r>
              <a:rPr b="0" i="0" lang="en-US" sz="3200" u="none" cap="none" strike="noStrike">
                <a:solidFill>
                  <a:srgbClr val="000000"/>
                </a:solidFill>
                <a:latin typeface="Avenir"/>
                <a:ea typeface="Avenir"/>
                <a:cs typeface="Avenir"/>
                <a:sym typeface="Avenir"/>
              </a:rPr>
              <a:t>Partage-les avec la classe.</a:t>
            </a:r>
            <a:endParaRPr b="0" i="0" sz="2600" u="none" cap="none" strike="noStrike">
              <a:solidFill>
                <a:srgbClr val="000000"/>
              </a:solidFill>
              <a:latin typeface="Avenir"/>
              <a:ea typeface="Avenir"/>
              <a:cs typeface="Avenir"/>
              <a:sym typeface="Aveni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grpSp>
        <p:nvGrpSpPr>
          <p:cNvPr id="158" name="Google Shape;158;p7"/>
          <p:cNvGrpSpPr/>
          <p:nvPr/>
        </p:nvGrpSpPr>
        <p:grpSpPr>
          <a:xfrm>
            <a:off x="-239425" y="-144661"/>
            <a:ext cx="18706719" cy="10431661"/>
            <a:chOff x="0" y="-38100"/>
            <a:chExt cx="4926873" cy="2747433"/>
          </a:xfrm>
        </p:grpSpPr>
        <p:sp>
          <p:nvSpPr>
            <p:cNvPr id="159" name="Google Shape;159;p7"/>
            <p:cNvSpPr/>
            <p:nvPr/>
          </p:nvSpPr>
          <p:spPr>
            <a:xfrm>
              <a:off x="0" y="0"/>
              <a:ext cx="4926873" cy="2709333"/>
            </a:xfrm>
            <a:custGeom>
              <a:rect b="b" l="l" r="r" t="t"/>
              <a:pathLst>
                <a:path extrusionOk="0" h="2709333" w="4926873">
                  <a:moveTo>
                    <a:pt x="0" y="0"/>
                  </a:moveTo>
                  <a:lnTo>
                    <a:pt x="4926873" y="0"/>
                  </a:lnTo>
                  <a:lnTo>
                    <a:pt x="4926873" y="2709333"/>
                  </a:lnTo>
                  <a:lnTo>
                    <a:pt x="0" y="2709333"/>
                  </a:lnTo>
                  <a:close/>
                </a:path>
              </a:pathLst>
            </a:custGeom>
            <a:solidFill>
              <a:srgbClr val="F0F0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0" name="Google Shape;160;p7"/>
            <p:cNvSpPr txBox="1"/>
            <p:nvPr/>
          </p:nvSpPr>
          <p:spPr>
            <a:xfrm>
              <a:off x="0" y="-38100"/>
              <a:ext cx="4926873"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61" name="Google Shape;161;p7"/>
          <p:cNvSpPr/>
          <p:nvPr/>
        </p:nvSpPr>
        <p:spPr>
          <a:xfrm>
            <a:off x="15822438" y="0"/>
            <a:ext cx="2465562" cy="2465562"/>
          </a:xfrm>
          <a:custGeom>
            <a:rect b="b" l="l" r="r" t="t"/>
            <a:pathLst>
              <a:path extrusionOk="0" h="2465562" w="2465562">
                <a:moveTo>
                  <a:pt x="0" y="0"/>
                </a:moveTo>
                <a:lnTo>
                  <a:pt x="2465562" y="0"/>
                </a:lnTo>
                <a:lnTo>
                  <a:pt x="2465562" y="2465562"/>
                </a:lnTo>
                <a:lnTo>
                  <a:pt x="0" y="246556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2" name="Google Shape;162;p7"/>
          <p:cNvSpPr/>
          <p:nvPr/>
        </p:nvSpPr>
        <p:spPr>
          <a:xfrm>
            <a:off x="-239425" y="9375126"/>
            <a:ext cx="19420015" cy="902349"/>
          </a:xfrm>
          <a:custGeom>
            <a:rect b="b" l="l" r="r" t="t"/>
            <a:pathLst>
              <a:path extrusionOk="0" h="902349" w="19420015">
                <a:moveTo>
                  <a:pt x="0" y="0"/>
                </a:moveTo>
                <a:lnTo>
                  <a:pt x="19420015" y="0"/>
                </a:lnTo>
                <a:lnTo>
                  <a:pt x="19420015" y="902349"/>
                </a:lnTo>
                <a:lnTo>
                  <a:pt x="0" y="902349"/>
                </a:lnTo>
                <a:lnTo>
                  <a:pt x="0" y="0"/>
                </a:lnTo>
                <a:close/>
              </a:path>
            </a:pathLst>
          </a:custGeom>
          <a:blipFill rotWithShape="1">
            <a:blip r:embed="rId4">
              <a:alphaModFix/>
            </a:blip>
            <a:stretch>
              <a:fillRect b="-270329"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3" name="Google Shape;163;p7"/>
          <p:cNvSpPr txBox="1"/>
          <p:nvPr/>
        </p:nvSpPr>
        <p:spPr>
          <a:xfrm>
            <a:off x="4876364" y="959023"/>
            <a:ext cx="9349200" cy="16545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Clr>
                <a:srgbClr val="000000"/>
              </a:buClr>
              <a:buSzPts val="1100"/>
              <a:buFont typeface="Arial"/>
              <a:buNone/>
            </a:pPr>
            <a:r>
              <a:rPr b="1" i="0" lang="en-US" sz="4999" u="none" cap="none" strike="noStrike">
                <a:solidFill>
                  <a:srgbClr val="1C1C1C"/>
                </a:solidFill>
                <a:latin typeface="Avenir"/>
                <a:ea typeface="Avenir"/>
                <a:cs typeface="Avenir"/>
                <a:sym typeface="Avenir"/>
              </a:rPr>
              <a:t>Qu’est-ce que la masculinité toxique?</a:t>
            </a:r>
            <a:endParaRPr b="1" i="0" sz="4999" u="none" cap="none" strike="noStrike">
              <a:solidFill>
                <a:srgbClr val="1C1C1C"/>
              </a:solidFill>
              <a:latin typeface="Avenir"/>
              <a:ea typeface="Avenir"/>
              <a:cs typeface="Avenir"/>
              <a:sym typeface="Avenir"/>
            </a:endParaRPr>
          </a:p>
        </p:txBody>
      </p:sp>
      <p:pic>
        <p:nvPicPr>
          <p:cNvPr id="164" name="Google Shape;164;p7">
            <a:hlinkClick r:id="rId5"/>
          </p:cNvPr>
          <p:cNvPicPr preferRelativeResize="0"/>
          <p:nvPr/>
        </p:nvPicPr>
        <p:blipFill rotWithShape="1">
          <a:blip r:embed="rId6">
            <a:alphaModFix/>
          </a:blip>
          <a:srcRect b="0" l="0" r="0" t="0"/>
          <a:stretch/>
        </p:blipFill>
        <p:spPr>
          <a:xfrm>
            <a:off x="4828605" y="3189950"/>
            <a:ext cx="9444749" cy="53126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8A18F"/>
        </a:solidFill>
      </p:bgPr>
    </p:bg>
    <p:spTree>
      <p:nvGrpSpPr>
        <p:cNvPr id="168" name="Shape 168"/>
        <p:cNvGrpSpPr/>
        <p:nvPr/>
      </p:nvGrpSpPr>
      <p:grpSpPr>
        <a:xfrm>
          <a:off x="0" y="0"/>
          <a:ext cx="0" cy="0"/>
          <a:chOff x="0" y="0"/>
          <a:chExt cx="0" cy="0"/>
        </a:xfrm>
      </p:grpSpPr>
      <p:sp>
        <p:nvSpPr>
          <p:cNvPr id="169" name="Google Shape;169;p8"/>
          <p:cNvSpPr/>
          <p:nvPr/>
        </p:nvSpPr>
        <p:spPr>
          <a:xfrm>
            <a:off x="-114300" y="-728836"/>
            <a:ext cx="4000764" cy="4000764"/>
          </a:xfrm>
          <a:custGeom>
            <a:rect b="b" l="l" r="r" t="t"/>
            <a:pathLst>
              <a:path extrusionOk="0" h="4000764" w="4000764">
                <a:moveTo>
                  <a:pt x="0" y="0"/>
                </a:moveTo>
                <a:lnTo>
                  <a:pt x="4000764" y="0"/>
                </a:lnTo>
                <a:lnTo>
                  <a:pt x="4000764" y="4000764"/>
                </a:lnTo>
                <a:lnTo>
                  <a:pt x="0" y="4000764"/>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0" name="Google Shape;170;p8"/>
          <p:cNvSpPr txBox="1"/>
          <p:nvPr/>
        </p:nvSpPr>
        <p:spPr>
          <a:xfrm>
            <a:off x="794946" y="2446500"/>
            <a:ext cx="3276000" cy="615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4000"/>
              <a:buFont typeface="Arial"/>
              <a:buNone/>
            </a:pPr>
            <a:r>
              <a:rPr b="0" i="0" lang="en-US" sz="4000" u="none" cap="none" strike="noStrike">
                <a:solidFill>
                  <a:srgbClr val="1C1C1C"/>
                </a:solidFill>
                <a:latin typeface="Avenir"/>
                <a:ea typeface="Avenir"/>
                <a:cs typeface="Avenir"/>
                <a:sym typeface="Avenir"/>
              </a:rPr>
              <a:t>En résumé…</a:t>
            </a:r>
            <a:endParaRPr b="0" i="0" sz="1400" u="none" cap="none" strike="noStrike">
              <a:solidFill>
                <a:srgbClr val="000000"/>
              </a:solidFill>
              <a:latin typeface="Arial"/>
              <a:ea typeface="Arial"/>
              <a:cs typeface="Arial"/>
              <a:sym typeface="Arial"/>
            </a:endParaRPr>
          </a:p>
        </p:txBody>
      </p:sp>
      <p:pic>
        <p:nvPicPr>
          <p:cNvPr id="171" name="Google Shape;171;p8"/>
          <p:cNvPicPr preferRelativeResize="0"/>
          <p:nvPr/>
        </p:nvPicPr>
        <p:blipFill rotWithShape="1">
          <a:blip r:embed="rId4">
            <a:alphaModFix/>
          </a:blip>
          <a:srcRect b="0" l="0" r="0" t="0"/>
          <a:stretch/>
        </p:blipFill>
        <p:spPr>
          <a:xfrm>
            <a:off x="3800850" y="241650"/>
            <a:ext cx="9803700" cy="9803700"/>
          </a:xfrm>
          <a:prstGeom prst="rect">
            <a:avLst/>
          </a:prstGeom>
          <a:noFill/>
          <a:ln>
            <a:noFill/>
          </a:ln>
        </p:spPr>
      </p:pic>
      <p:pic>
        <p:nvPicPr>
          <p:cNvPr id="172" name="Google Shape;172;p8"/>
          <p:cNvPicPr preferRelativeResize="0"/>
          <p:nvPr/>
        </p:nvPicPr>
        <p:blipFill rotWithShape="1">
          <a:blip r:embed="rId5">
            <a:alphaModFix/>
          </a:blip>
          <a:srcRect b="0" l="0" r="0" t="0"/>
          <a:stretch/>
        </p:blipFill>
        <p:spPr>
          <a:xfrm>
            <a:off x="13825924" y="241650"/>
            <a:ext cx="3825545" cy="4000750"/>
          </a:xfrm>
          <a:prstGeom prst="rect">
            <a:avLst/>
          </a:prstGeom>
          <a:noFill/>
          <a:ln>
            <a:noFill/>
          </a:ln>
        </p:spPr>
      </p:pic>
      <p:pic>
        <p:nvPicPr>
          <p:cNvPr id="173" name="Google Shape;173;p8"/>
          <p:cNvPicPr preferRelativeResize="0"/>
          <p:nvPr/>
        </p:nvPicPr>
        <p:blipFill rotWithShape="1">
          <a:blip r:embed="rId6">
            <a:alphaModFix/>
          </a:blip>
          <a:srcRect b="0" l="0" r="0" t="0"/>
          <a:stretch/>
        </p:blipFill>
        <p:spPr>
          <a:xfrm>
            <a:off x="13825924" y="4459025"/>
            <a:ext cx="3825550" cy="392238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9"/>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9" name="Google Shape;179;p9"/>
          <p:cNvSpPr/>
          <p:nvPr/>
        </p:nvSpPr>
        <p:spPr>
          <a:xfrm>
            <a:off x="12191495" y="3810"/>
            <a:ext cx="6096505" cy="4404164"/>
          </a:xfrm>
          <a:custGeom>
            <a:rect b="b" l="l" r="r" t="t"/>
            <a:pathLst>
              <a:path extrusionOk="0" h="4404164" w="6096505">
                <a:moveTo>
                  <a:pt x="0" y="0"/>
                </a:moveTo>
                <a:lnTo>
                  <a:pt x="6096505" y="0"/>
                </a:lnTo>
                <a:lnTo>
                  <a:pt x="6096505" y="4404164"/>
                </a:lnTo>
                <a:lnTo>
                  <a:pt x="0" y="4404164"/>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0" name="Google Shape;180;p9"/>
          <p:cNvSpPr txBox="1"/>
          <p:nvPr/>
        </p:nvSpPr>
        <p:spPr>
          <a:xfrm>
            <a:off x="928500" y="955125"/>
            <a:ext cx="9298800" cy="769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b="1" i="0" lang="en-US" sz="4999" u="none" cap="none" strike="noStrike">
                <a:solidFill>
                  <a:srgbClr val="1C1C1C"/>
                </a:solidFill>
                <a:latin typeface="Avenir"/>
                <a:ea typeface="Avenir"/>
                <a:cs typeface="Avenir"/>
                <a:sym typeface="Avenir"/>
              </a:rPr>
              <a:t>Clarifions les termes</a:t>
            </a:r>
            <a:endParaRPr b="1" i="0" sz="4999" u="none" cap="none" strike="noStrike">
              <a:solidFill>
                <a:srgbClr val="1C1C1C"/>
              </a:solidFill>
              <a:latin typeface="Avenir"/>
              <a:ea typeface="Avenir"/>
              <a:cs typeface="Avenir"/>
              <a:sym typeface="Avenir"/>
            </a:endParaRPr>
          </a:p>
        </p:txBody>
      </p:sp>
      <p:sp>
        <p:nvSpPr>
          <p:cNvPr id="181" name="Google Shape;181;p9"/>
          <p:cNvSpPr txBox="1"/>
          <p:nvPr/>
        </p:nvSpPr>
        <p:spPr>
          <a:xfrm>
            <a:off x="928500" y="2270700"/>
            <a:ext cx="8294700" cy="1158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b="0" i="0" lang="en-US" sz="3500" u="none" cap="none" strike="noStrike">
                <a:solidFill>
                  <a:srgbClr val="434343"/>
                </a:solidFill>
                <a:latin typeface="Avenir"/>
                <a:ea typeface="Avenir"/>
                <a:cs typeface="Avenir"/>
                <a:sym typeface="Avenir"/>
              </a:rPr>
              <a:t>Comment ta compréhension se compare-t-elle aux définitions suivantes?</a:t>
            </a:r>
            <a:endParaRPr b="0" i="0" sz="3500" u="none" cap="none" strike="noStrike">
              <a:solidFill>
                <a:srgbClr val="434343"/>
              </a:solidFill>
              <a:latin typeface="Avenir"/>
              <a:ea typeface="Avenir"/>
              <a:cs typeface="Avenir"/>
              <a:sym typeface="Avenir"/>
            </a:endParaRPr>
          </a:p>
        </p:txBody>
      </p:sp>
      <p:sp>
        <p:nvSpPr>
          <p:cNvPr id="182" name="Google Shape;182;p9"/>
          <p:cNvSpPr txBox="1"/>
          <p:nvPr/>
        </p:nvSpPr>
        <p:spPr>
          <a:xfrm>
            <a:off x="1614300" y="4093225"/>
            <a:ext cx="10339200" cy="3016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b="1" i="0" lang="en-US" sz="3500" u="none" cap="none" strike="noStrike">
                <a:solidFill>
                  <a:schemeClr val="dk1"/>
                </a:solidFill>
                <a:latin typeface="Avenir"/>
                <a:ea typeface="Avenir"/>
                <a:cs typeface="Avenir"/>
                <a:sym typeface="Avenir"/>
              </a:rPr>
              <a:t>Chosification :</a:t>
            </a:r>
            <a:r>
              <a:rPr b="0" i="0" lang="en-US" sz="3500" u="none" cap="none" strike="noStrike">
                <a:solidFill>
                  <a:srgbClr val="434343"/>
                </a:solidFill>
                <a:latin typeface="Avenir"/>
                <a:ea typeface="Avenir"/>
                <a:cs typeface="Avenir"/>
                <a:sym typeface="Avenir"/>
              </a:rPr>
              <a:t> action de traiter quelqu’un comme une simple chose.</a:t>
            </a:r>
            <a:endParaRPr b="0" i="0" sz="3500" u="none" cap="none" strike="noStrike">
              <a:solidFill>
                <a:srgbClr val="434343"/>
              </a:solidFill>
              <a:latin typeface="Avenir"/>
              <a:ea typeface="Avenir"/>
              <a:cs typeface="Avenir"/>
              <a:sym typeface="Avenir"/>
            </a:endParaRPr>
          </a:p>
          <a:p>
            <a:pPr indent="0" lvl="0" marL="0" marR="0" rtl="0" algn="l">
              <a:lnSpc>
                <a:spcPct val="115000"/>
              </a:lnSpc>
              <a:spcBef>
                <a:spcPts val="0"/>
              </a:spcBef>
              <a:spcAft>
                <a:spcPts val="0"/>
              </a:spcAft>
              <a:buClr>
                <a:srgbClr val="000000"/>
              </a:buClr>
              <a:buSzPts val="1100"/>
              <a:buFont typeface="Arial"/>
              <a:buNone/>
            </a:pPr>
            <a:r>
              <a:t/>
            </a:r>
            <a:endParaRPr b="0" i="0" sz="3500" u="none" cap="none" strike="noStrike">
              <a:solidFill>
                <a:srgbClr val="434343"/>
              </a:solidFill>
              <a:latin typeface="Avenir"/>
              <a:ea typeface="Avenir"/>
              <a:cs typeface="Avenir"/>
              <a:sym typeface="Avenir"/>
            </a:endParaRPr>
          </a:p>
          <a:p>
            <a:pPr indent="0" lvl="0" marL="0" marR="0" rtl="0" algn="l">
              <a:lnSpc>
                <a:spcPct val="115000"/>
              </a:lnSpc>
              <a:spcBef>
                <a:spcPts val="0"/>
              </a:spcBef>
              <a:spcAft>
                <a:spcPts val="0"/>
              </a:spcAft>
              <a:buClr>
                <a:srgbClr val="000000"/>
              </a:buClr>
              <a:buSzPts val="1100"/>
              <a:buFont typeface="Arial"/>
              <a:buNone/>
            </a:pPr>
            <a:r>
              <a:rPr b="1" i="0" lang="en-US" sz="3500" u="none" cap="none" strike="noStrike">
                <a:solidFill>
                  <a:schemeClr val="dk1"/>
                </a:solidFill>
                <a:latin typeface="Avenir"/>
                <a:ea typeface="Avenir"/>
                <a:cs typeface="Avenir"/>
                <a:sym typeface="Avenir"/>
              </a:rPr>
              <a:t>Stoïcisme émotionnel :</a:t>
            </a:r>
            <a:r>
              <a:rPr b="0" i="0" lang="en-US" sz="3500" u="none" cap="none" strike="noStrike">
                <a:solidFill>
                  <a:srgbClr val="434343"/>
                </a:solidFill>
                <a:latin typeface="Avenir"/>
                <a:ea typeface="Avenir"/>
                <a:cs typeface="Avenir"/>
                <a:sym typeface="Avenir"/>
              </a:rPr>
              <a:t> contrôler ses émotions et ne pas montrer ses sentiments.</a:t>
            </a:r>
            <a:endParaRPr b="0" i="0" sz="3500" u="none" cap="none" strike="noStrike">
              <a:solidFill>
                <a:srgbClr val="434343"/>
              </a:solidFill>
              <a:latin typeface="Avenir"/>
              <a:ea typeface="Avenir"/>
              <a:cs typeface="Avenir"/>
              <a:sym typeface="Avenir"/>
            </a:endParaRPr>
          </a:p>
        </p:txBody>
      </p:sp>
      <p:pic>
        <p:nvPicPr>
          <p:cNvPr descr="Yellow Tassel" id="183" name="Google Shape;183;p9"/>
          <p:cNvPicPr preferRelativeResize="0"/>
          <p:nvPr/>
        </p:nvPicPr>
        <p:blipFill rotWithShape="1">
          <a:blip r:embed="rId5">
            <a:alphaModFix/>
          </a:blip>
          <a:srcRect b="0" l="0" r="0" t="0"/>
          <a:stretch/>
        </p:blipFill>
        <p:spPr>
          <a:xfrm>
            <a:off x="12105575" y="5824646"/>
            <a:ext cx="4820975" cy="32108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