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2" roundtripDataSignature="AMtx7mi3wv4SjDuG47KR0lsAesrO2FHt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rprevent.ca/"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rprevent.ca/"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meter.com" TargetMode="External"/><Relationship Id="rId3" Type="http://schemas.openxmlformats.org/officeDocument/2006/relationships/hyperlink" Target="https://kahoot.co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Objectifs d’apprentissage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 Comprendre le concept de consentement.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 Déterminer si un comportement est consensuel ou non.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 Encourager les compétences en matière de fréquentations sécuritaires en ligne et la sensibilisation aux comportements à des fins d’exploitation sexuelle.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Remarques pour le personnel enseignant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En fournissant une définition du consentement, il est également bien de la contextualiser en présentant le concept de consentement à l’aide de situations réalistes. Cet exercice permet au groupe de discuter de différentes situations sexuelles ou amoureuses, y compris les interactions numériques, pour ensuite déterminer, selon son positionnement individuel ou collectif, si chaque exemple précis démontre un comportement consensuel ou, éventuellement, exploitant. L’exercice favorise la réflexion honnête et un dialogue ouvert au sujet des obstacles et attitudes genrés que certaines jeunes personnes peuvent vivre concernant le consentement lors d’interactions intimes.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b="1" lang="en-US" u="sng">
                <a:solidFill>
                  <a:schemeClr val="dk1"/>
                </a:solidFill>
                <a:highlight>
                  <a:schemeClr val="lt1"/>
                </a:highlight>
              </a:rPr>
              <a:t>Guide de présentation en ligne :</a:t>
            </a:r>
            <a:endParaRPr b="1">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highlight>
                  <a:schemeClr val="lt1"/>
                </a:highlight>
              </a:rPr>
              <a:t>Tout au long de cette présentation PowerPoint, vous trouverez des suggestions d’outils et de plates-formes numériques pour la mise en œuvre d’activités dans des espaces virtuels.</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rgbClr val="EEFF41"/>
              </a:highlight>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highlight>
                <a:srgbClr val="FF0000"/>
              </a:highlight>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Supervision par les enseignant(e)s :</a:t>
            </a:r>
            <a:endParaRPr b="1" u="sng">
              <a:solidFill>
                <a:srgbClr val="0E101A"/>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rPr>
              <a:t>La technologie en ligne permet aux élèves de s’engager de manière significative à la fois avec le matériel de cours et avec leurs pairs. En raison de la nature sensible du contenu, ayez conscience du risque que des interactions peuvent faire revivre un traumatisme. Les outils numériques que vous choisissez doivent refléter la maturité et la sensibilité de vos élèves. Par exemple, vous pouvez préférer les discussions avec tout le groupe, car elles permettent de surveiller la discussion si les interactions en petits groupes sans la supervision d’une personne adulte vous préoccupent.  </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Accès au matériel de soutien :</a:t>
            </a:r>
            <a:endParaRPr b="1" u="sng">
              <a:solidFill>
                <a:srgbClr val="0E101A"/>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Le matériel de soutien se trouve dans les diaporamas d’accompagnement. Nous invitons les enseignants et enseignantes qui souhaitent l’utiliser à en télécharger une ou des versions sur leur ordinateur pour les distribuer aux élèves, le cas échéant. Les enseignants et enseignantes qui utilisent des systèmes de gestion de l’apprentissage doivent téléverser une version des fichiers pour les élèves qui souhaitent travailler de manière asynchrone. Notez que tous les cours, avec le matériel pédagogique intégré, peuvent être téléchargés sous forme de documents PDF et Word sur le site Web </a:t>
            </a:r>
            <a:r>
              <a:rPr lang="en-US" u="sng">
                <a:solidFill>
                  <a:srgbClr val="4A6EE0"/>
                </a:solidFill>
                <a:hlinkClick r:id="rId2">
                  <a:extLst>
                    <a:ext uri="{A12FA001-AC4F-418D-AE19-62706E023703}">
                      <ahyp:hlinkClr val="tx"/>
                    </a:ext>
                  </a:extLst>
                </a:hlinkClick>
              </a:rPr>
              <a:t>wrprevent.ca</a:t>
            </a:r>
            <a:r>
              <a:rPr lang="en-US">
                <a:solidFill>
                  <a:schemeClr val="dk1"/>
                </a:solidFill>
              </a:rPr>
              <a: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US">
                <a:solidFill>
                  <a:schemeClr val="dk1"/>
                </a:solidFill>
              </a:rPr>
              <a:t>Le groupe peut verbaliser les difficultés qu’il a pu avoir à choisir un côté pour placer certains termes. Cet exercice peut ouvrir la conversation au sujet des émotions et attitudes que les élèves pourraient avoir par rapport au consentement et à l’exploitation.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rPr>
              <a:t>Cet exercice permet aux personnes de discuter et de décortiquer des situations où elles pourraient hésiter à considérer un comportement précis comme étant de l’exploitation ou du harcèlement, ou d’explorer les supposées « zones grises » entourant le langage ou les actes. Les domaines à explorer peuvent comprendre les pressions</a:t>
            </a:r>
            <a:r>
              <a:rPr lang="en-US">
                <a:solidFill>
                  <a:schemeClr val="dk1"/>
                </a:solidFill>
                <a:highlight>
                  <a:schemeClr val="lt1"/>
                </a:highlight>
              </a:rPr>
              <a:t> qui touchent</a:t>
            </a:r>
            <a:r>
              <a:rPr lang="en-US">
                <a:solidFill>
                  <a:schemeClr val="dk1"/>
                </a:solidFill>
              </a:rPr>
              <a:t> les différents genres, de manière distincte ou semblable, lors d’échanges au sein de relations à court terme, de nouvelles relations ou même de relations stables à long terme.</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07" name="Google Shape;20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https://youtu.be/AaKoSIeLAKc?si=qxNpGzQyK53sa-1n</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21" name="Google Shape;22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https://jeunessejecoute.ca/information/jeu-questionnaire-consentement/</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33" name="Google Shape;2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Faire ressortir que l’utilisation des applications pour des rencontres doit se faire dans la prudence. L’exploitation sexuelle des mineures y prend souvent forme.</a:t>
            </a:r>
            <a:endParaRPr/>
          </a:p>
        </p:txBody>
      </p:sp>
      <p:sp>
        <p:nvSpPr>
          <p:cNvPr id="250" name="Google Shape;25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Faites des liens avec l’exploitation sexuelle des enfants et les manières par lesquelles les espaces numériques sont de plus en plus utilisés par les trafiquants de personnes pour gagner la confiance et assurer la soumission de jeunes personnes vulnérables afin de pouvoir les exploiter.</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67" name="Google Shape;2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d9dff94da9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g2d9dff94da9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Avertissement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rgbClr val="0E101A"/>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Pour de nombreux élèves, il s’agit peut-être de la </a:t>
            </a:r>
            <a:r>
              <a:rPr b="1" lang="en-US">
                <a:solidFill>
                  <a:schemeClr val="dk1"/>
                </a:solidFill>
              </a:rPr>
              <a:t>première fois </a:t>
            </a:r>
            <a:r>
              <a:rPr lang="en-US">
                <a:solidFill>
                  <a:schemeClr val="dk1"/>
                </a:solidFill>
              </a:rPr>
              <a:t>qu’ils ou elles discutent de l’exploitation sexuelle et de la traite des personnes à des fins d’exploitation sexuelle.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Rappelez-leur qu’ils ou elles vont discuter d’un sujet difficile et assurez-leur que la priorité numéro un tout au long des séances est </a:t>
            </a:r>
            <a:r>
              <a:rPr b="1" lang="en-US">
                <a:solidFill>
                  <a:schemeClr val="dk1"/>
                </a:solidFill>
              </a:rPr>
              <a:t>leur bien-être</a:t>
            </a:r>
            <a:r>
              <a:rPr lang="en-US">
                <a:solidFill>
                  <a:schemeClr val="dk1"/>
                </a:solidFill>
              </a:rPr>
              <a:t>.</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Rappelez aux élèves que du </a:t>
            </a:r>
            <a:r>
              <a:rPr b="1" lang="en-US">
                <a:solidFill>
                  <a:schemeClr val="dk1"/>
                </a:solidFill>
              </a:rPr>
              <a:t>soutien est disponible</a:t>
            </a:r>
            <a:r>
              <a:rPr lang="en-US">
                <a:solidFill>
                  <a:schemeClr val="dk1"/>
                </a:solidFill>
              </a:rPr>
              <a:t>. Ils ou elles peuvent accéder au soutien de l’école (travailleurs sociaux, conseillers, etc.) ou à des ressources à l’échelle du Canada.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Les élèves doivent recevoir de l’information au sujet du contenu de la présentation et </a:t>
            </a:r>
            <a:r>
              <a:rPr b="1" lang="en-US">
                <a:solidFill>
                  <a:schemeClr val="dk1"/>
                </a:solidFill>
              </a:rPr>
              <a:t>doivent avoir l’option de ne pas participer au cours.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b="1" lang="en-US">
                <a:solidFill>
                  <a:schemeClr val="dk1"/>
                </a:solidFill>
              </a:rPr>
              <a:t>Faire une entente de classe :</a:t>
            </a:r>
            <a:r>
              <a:rPr lang="en-US">
                <a:solidFill>
                  <a:schemeClr val="dk1"/>
                </a:solidFill>
              </a:rPr>
              <a:t> Demander aux élèves de partager les éléments qui doivent être gardés à l’esprit pour que tout le monde se sente en sécurité (par exemple, faire preuve de respect envers les opinions de tout le monde et utiliser un langage respectueux, ne pas faire de blagues sur des sujets délicats, rester conscients de l’espace que nous prenons au fil du cours).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rgbClr val="0E101A"/>
                </a:solidFill>
              </a:rPr>
              <a:t>Compléter cette diapositive avec </a:t>
            </a:r>
            <a:r>
              <a:rPr b="1" lang="en-US">
                <a:solidFill>
                  <a:srgbClr val="0E101A"/>
                </a:solidFill>
              </a:rPr>
              <a:t>les soutiens scolaires</a:t>
            </a:r>
            <a:r>
              <a:rPr lang="en-US">
                <a:solidFill>
                  <a:srgbClr val="0E101A"/>
                </a:solidFill>
              </a:rPr>
              <a:t> (travailleurs sociaux, conseillers, etc.) disponibles pour les survivant(e)s et/ou ceux et celles qui veulent faire des révélations, les ressources à l’échelle nationale et les renseignements en ligne (comme le site Web </a:t>
            </a:r>
            <a:r>
              <a:rPr lang="en-US" u="sng">
                <a:solidFill>
                  <a:srgbClr val="4A6EE0"/>
                </a:solidFill>
                <a:hlinkClick r:id="rId2">
                  <a:extLst>
                    <a:ext uri="{A12FA001-AC4F-418D-AE19-62706E023703}">
                      <ahyp:hlinkClr val="tx"/>
                    </a:ext>
                  </a:extLst>
                </a:hlinkClick>
              </a:rPr>
              <a:t>wrprevent.ca</a:t>
            </a:r>
            <a:r>
              <a:rPr lang="en-US">
                <a:solidFill>
                  <a:srgbClr val="0E101A"/>
                </a:solidFill>
              </a:rPr>
              <a:t>) peuvent également être mises à la disposition des élèves.</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Faire une entente de classe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rgbClr val="0E101A"/>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rPr>
              <a:t>Il est essentiel de créer un climat de classe propice à la discussion d’un sujet sérieux. Demandez aux élèves de partager les éléments qui doivent être gardés à l’esprit pour que tout le monde se sente en sécurité (par exemple, faire preuve de respect envers les opinions de tout le monde et utiliser un langage respectueux, ne pas faire de blagues sur des sujets délicats, rester conscients de l’espace que nous prenons au fil de la session, etc.)</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rgbClr val="0E101A"/>
              </a:solidFill>
            </a:endParaRPr>
          </a:p>
          <a:p>
            <a:pPr indent="0" lvl="0" marL="0" rtl="0" algn="l">
              <a:lnSpc>
                <a:spcPct val="100000"/>
              </a:lnSpc>
              <a:spcBef>
                <a:spcPts val="0"/>
              </a:spcBef>
              <a:spcAft>
                <a:spcPts val="0"/>
              </a:spcAft>
              <a:buSzPts val="1100"/>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3" name="Google Shape;31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https://jeunessejecoute.ca/information/photos-intimes/</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330" name="Google Shape;33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d9dff94da9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d9dff94da9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72" name="Google Shape;372;g2d9dff94da9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 name="Google Shape;10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Clr>
                <a:schemeClr val="dk1"/>
              </a:buClr>
              <a:buSzPts val="1100"/>
              <a:buFont typeface="Arial"/>
              <a:buNone/>
            </a:pPr>
            <a:r>
              <a:rPr lang="en-US">
                <a:solidFill>
                  <a:schemeClr val="dk1"/>
                </a:solidFill>
              </a:rPr>
              <a:t>Ici, on demande aux élèves d’écrire leurs conceptions initiales. </a:t>
            </a:r>
            <a:endParaRPr/>
          </a:p>
        </p:txBody>
      </p:sp>
      <p:sp>
        <p:nvSpPr>
          <p:cNvPr id="125" name="Google Shape;12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Visionner la vidéo pour bien faire comprendre aux élèves le consentement…</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https://youtu.be/BoI-tLuXES4?si=apwyoKp8ehE1r9Hn</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38" name="Google Shape;1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Demandez aux élèves de comparer cette définition avec la leur. Vous pouvez utiliser un sondage pour poser la question qui figure à cette diapositive.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Guide de présentation en ligne : Sondages en ligne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rPr>
              <a:t>Outils numériques suggérés : </a:t>
            </a:r>
            <a:endParaRPr>
              <a:solidFill>
                <a:srgbClr val="0E101A"/>
              </a:solidFill>
            </a:endParaRPr>
          </a:p>
          <a:p>
            <a:pPr indent="-387350" lvl="0" marL="457200" rtl="0" algn="l">
              <a:lnSpc>
                <a:spcPct val="100000"/>
              </a:lnSpc>
              <a:spcBef>
                <a:spcPts val="0"/>
              </a:spcBef>
              <a:spcAft>
                <a:spcPts val="0"/>
              </a:spcAft>
              <a:buClr>
                <a:schemeClr val="dk1"/>
              </a:buClr>
              <a:buSzPts val="1100"/>
              <a:buAutoNum type="arabicPeriod"/>
            </a:pPr>
            <a:r>
              <a:rPr i="1" lang="en-US">
                <a:solidFill>
                  <a:schemeClr val="dk1"/>
                </a:solidFill>
              </a:rPr>
              <a:t>Mentimeter</a:t>
            </a:r>
            <a:r>
              <a:rPr lang="en-US">
                <a:solidFill>
                  <a:schemeClr val="dk1"/>
                </a:solidFill>
              </a:rPr>
              <a:t> </a:t>
            </a:r>
            <a:r>
              <a:rPr lang="en-US" u="sng">
                <a:solidFill>
                  <a:srgbClr val="0000FF"/>
                </a:solidFill>
                <a:hlinkClick r:id="rId2">
                  <a:extLst>
                    <a:ext uri="{A12FA001-AC4F-418D-AE19-62706E023703}">
                      <ahyp:hlinkClr val="tx"/>
                    </a:ext>
                  </a:extLst>
                </a:hlinkClick>
              </a:rPr>
              <a:t>https://www.mentimeter.com</a:t>
            </a:r>
            <a:endParaRPr>
              <a:solidFill>
                <a:srgbClr val="0000FF"/>
              </a:solidFill>
            </a:endParaRPr>
          </a:p>
          <a:p>
            <a:pPr indent="-387350" lvl="0" marL="457200" rtl="0" algn="l">
              <a:lnSpc>
                <a:spcPct val="100000"/>
              </a:lnSpc>
              <a:spcBef>
                <a:spcPts val="0"/>
              </a:spcBef>
              <a:spcAft>
                <a:spcPts val="0"/>
              </a:spcAft>
              <a:buClr>
                <a:schemeClr val="dk1"/>
              </a:buClr>
              <a:buSzPts val="1100"/>
              <a:buFont typeface="Times"/>
              <a:buAutoNum type="arabicPeriod"/>
            </a:pPr>
            <a:r>
              <a:rPr lang="en-US">
                <a:solidFill>
                  <a:schemeClr val="dk1"/>
                </a:solidFill>
              </a:rPr>
              <a:t>Kahoot </a:t>
            </a:r>
            <a:r>
              <a:rPr lang="en-US" u="sng">
                <a:solidFill>
                  <a:srgbClr val="0000FF"/>
                </a:solidFill>
                <a:hlinkClick r:id="rId3">
                  <a:extLst>
                    <a:ext uri="{A12FA001-AC4F-418D-AE19-62706E023703}">
                      <ahyp:hlinkClr val="tx"/>
                    </a:ext>
                  </a:extLst>
                </a:hlinkClick>
              </a:rPr>
              <a:t>https://kahoot.com/</a:t>
            </a:r>
            <a:endParaRPr>
              <a:solidFill>
                <a:srgbClr val="0000FF"/>
              </a:solidFill>
            </a:endParaRPr>
          </a:p>
          <a:p>
            <a:pPr indent="-387350" lvl="0" marL="457200" rtl="0" algn="l">
              <a:lnSpc>
                <a:spcPct val="100000"/>
              </a:lnSpc>
              <a:spcBef>
                <a:spcPts val="0"/>
              </a:spcBef>
              <a:spcAft>
                <a:spcPts val="0"/>
              </a:spcAft>
              <a:buClr>
                <a:schemeClr val="dk1"/>
              </a:buClr>
              <a:buSzPts val="1100"/>
              <a:buAutoNum type="arabicPeriod"/>
            </a:pPr>
            <a:r>
              <a:rPr lang="en-US">
                <a:solidFill>
                  <a:schemeClr val="dk1"/>
                </a:solidFill>
              </a:rPr>
              <a:t>Fonction de sondage dans votre système d’apprentissage en ligne</a:t>
            </a:r>
            <a:endParaRPr>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Inviter les élèves à donner des commentaires est un outil de diagnostic utile qui permet d’amorcer une discussion. Il existe de nombreuses plates-formes de sondage en ligne parmi lesquelles choisir. Lorsque vous traitez de sujets sensibles, assurez-vous que les soumissions sont anonymes et facilement accessibles (par exemple, elles ne nécessitent pas d’inscription). Les suggestions suivantes pourraient faciliter votre sondage :</a:t>
            </a:r>
            <a:endParaRPr>
              <a:solidFill>
                <a:schemeClr val="dk1"/>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Se familiariser avec les paramètres et les fonctions de la plate-forme.</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Sélectionner le sondage approprié pour permettre à un ou une élève de fournir des commentaires originaux.</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Ajuster les paramètres selon vos besoins (par exemple, vous pouvez définir le nombre de réponses par élève).</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Préparer le questionnaire avant le cours en utilisant les questions-guides.</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Lorsque viendra le temps de faire le sondage, utiliser la fonction de partage pour afficher les résultats du sondage aux élèves.  </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51" name="Google Shape;15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i="1" lang="en-US">
                <a:solidFill>
                  <a:srgbClr val="3C4043"/>
                </a:solidFill>
              </a:rPr>
              <a:t>Veuillez noter que les études démontrent que les personnes 2SLGBTQ+ vivent des taux supérieurs de violence entre partenaires intimes, et que la violence sexuelle chez les personnes 2SLGBTQ+ est souvent minimisée en la qualifiant de « flirt » ou de « pas vraiment de la violence ».</a:t>
            </a:r>
            <a:endParaRPr>
              <a:solidFill>
                <a:schemeClr val="dk1"/>
              </a:solidFill>
            </a:endParaRPr>
          </a:p>
          <a:p>
            <a:pPr indent="-228600" lvl="0" marL="457200" rtl="0" algn="l">
              <a:lnSpc>
                <a:spcPct val="100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00000"/>
              </a:lnSpc>
              <a:spcBef>
                <a:spcPts val="0"/>
              </a:spcBef>
              <a:spcAft>
                <a:spcPts val="0"/>
              </a:spcAft>
              <a:buSzPts val="1100"/>
              <a:buNone/>
            </a:pPr>
            <a:r>
              <a:t/>
            </a:r>
            <a:endParaRPr/>
          </a:p>
        </p:txBody>
      </p:sp>
      <p:sp>
        <p:nvSpPr>
          <p:cNvPr id="171" name="Google Shape;17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5"/>
          <p:cNvSpPr/>
          <p:nvPr>
            <p:ph idx="2" type="pic"/>
          </p:nvPr>
        </p:nvSpPr>
        <p:spPr>
          <a:xfrm>
            <a:off x="1792288" y="612775"/>
            <a:ext cx="5486400" cy="4114800"/>
          </a:xfrm>
          <a:prstGeom prst="rect">
            <a:avLst/>
          </a:prstGeom>
          <a:noFill/>
          <a:ln>
            <a:noFill/>
          </a:ln>
        </p:spPr>
      </p:sp>
      <p:sp>
        <p:nvSpPr>
          <p:cNvPr id="64" name="Google Shape;64;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7.png"/><Relationship Id="rId8" Type="http://schemas.openxmlformats.org/officeDocument/2006/relationships/image" Target="../media/image4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hyperlink" Target="https://youtu.be/AaKoSIeLAKc?si=qxNpGzQyK53sa-1n" TargetMode="External"/><Relationship Id="rId6"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hyperlink" Target="https://jeunessejecoute.ca/information/jeu-questionnaire-consentement/" TargetMode="External"/><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gif"/><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32.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44.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jp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jeunessejecoute.ca/information/photos-intimes/"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1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whiteribbon1.typeform.com/to/sKudez" TargetMode="External"/><Relationship Id="rId4" Type="http://schemas.openxmlformats.org/officeDocument/2006/relationships/image" Target="../media/image45.png"/><Relationship Id="rId5" Type="http://schemas.openxmlformats.org/officeDocument/2006/relationships/image" Target="../media/image43.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youtu.be/BoI-tLuXES4?si=phGXtJtRWsJKFQOk"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A2B1"/>
        </a:solidFill>
      </p:bgPr>
    </p:bg>
    <p:spTree>
      <p:nvGrpSpPr>
        <p:cNvPr id="83" name="Shape 83"/>
        <p:cNvGrpSpPr/>
        <p:nvPr/>
      </p:nvGrpSpPr>
      <p:grpSpPr>
        <a:xfrm>
          <a:off x="0" y="0"/>
          <a:ext cx="0" cy="0"/>
          <a:chOff x="0" y="0"/>
          <a:chExt cx="0" cy="0"/>
        </a:xfrm>
      </p:grpSpPr>
      <p:sp>
        <p:nvSpPr>
          <p:cNvPr id="84" name="Google Shape;84;p1"/>
          <p:cNvSpPr/>
          <p:nvPr/>
        </p:nvSpPr>
        <p:spPr>
          <a:xfrm>
            <a:off x="-418201" y="-1667748"/>
            <a:ext cx="18706201" cy="6334998"/>
          </a:xfrm>
          <a:custGeom>
            <a:rect b="b" l="l" r="r" t="t"/>
            <a:pathLst>
              <a:path extrusionOk="0" h="6334998" w="18706201">
                <a:moveTo>
                  <a:pt x="0" y="0"/>
                </a:moveTo>
                <a:lnTo>
                  <a:pt x="18706201" y="0"/>
                </a:lnTo>
                <a:lnTo>
                  <a:pt x="18706201" y="6334998"/>
                </a:lnTo>
                <a:lnTo>
                  <a:pt x="0" y="6334998"/>
                </a:lnTo>
                <a:lnTo>
                  <a:pt x="0" y="0"/>
                </a:lnTo>
                <a:close/>
              </a:path>
            </a:pathLst>
          </a:custGeom>
          <a:blipFill rotWithShape="1">
            <a:blip r:embed="rId3">
              <a:alphaModFix/>
            </a:blip>
            <a:stretch>
              <a:fillRect b="-15775" l="0" r="0" t="-233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p1"/>
          <p:cNvSpPr txBox="1"/>
          <p:nvPr/>
        </p:nvSpPr>
        <p:spPr>
          <a:xfrm>
            <a:off x="6278181" y="5133975"/>
            <a:ext cx="11291400" cy="615600"/>
          </a:xfrm>
          <a:prstGeom prst="rect">
            <a:avLst/>
          </a:prstGeom>
          <a:noFill/>
          <a:ln>
            <a:noFill/>
          </a:ln>
        </p:spPr>
        <p:txBody>
          <a:bodyPr anchorCtr="0" anchor="t" bIns="0" lIns="0" spcFirstLastPara="1" rIns="0" wrap="square" tIns="0">
            <a:spAutoFit/>
          </a:bodyPr>
          <a:lstStyle/>
          <a:p>
            <a:pPr indent="0" lvl="0" marL="0" marR="0" rtl="0" algn="r">
              <a:lnSpc>
                <a:spcPct val="112500"/>
              </a:lnSpc>
              <a:spcBef>
                <a:spcPts val="0"/>
              </a:spcBef>
              <a:spcAft>
                <a:spcPts val="0"/>
              </a:spcAft>
              <a:buClr>
                <a:srgbClr val="000000"/>
              </a:buClr>
              <a:buSzPts val="4000"/>
              <a:buFont typeface="Arial"/>
              <a:buNone/>
            </a:pPr>
            <a:r>
              <a:rPr b="0" i="0" lang="en-US" sz="4000" u="none" cap="none" strike="noStrike">
                <a:solidFill>
                  <a:srgbClr val="1C1C1C"/>
                </a:solidFill>
                <a:latin typeface="Avenir"/>
                <a:ea typeface="Avenir"/>
                <a:cs typeface="Avenir"/>
                <a:sym typeface="Avenir"/>
              </a:rPr>
              <a:t>COURS 8</a:t>
            </a:r>
            <a:endParaRPr b="0" i="0" sz="1400" u="none" cap="none" strike="noStrike">
              <a:solidFill>
                <a:srgbClr val="000000"/>
              </a:solidFill>
              <a:latin typeface="Arial"/>
              <a:ea typeface="Arial"/>
              <a:cs typeface="Arial"/>
              <a:sym typeface="Arial"/>
            </a:endParaRPr>
          </a:p>
        </p:txBody>
      </p:sp>
      <p:sp>
        <p:nvSpPr>
          <p:cNvPr id="86" name="Google Shape;86;p1"/>
          <p:cNvSpPr txBox="1"/>
          <p:nvPr/>
        </p:nvSpPr>
        <p:spPr>
          <a:xfrm>
            <a:off x="9956648" y="6010275"/>
            <a:ext cx="7612800" cy="1654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1100"/>
              <a:buFont typeface="Arial"/>
              <a:buNone/>
            </a:pPr>
            <a:r>
              <a:rPr b="1" i="0" lang="en-US" sz="5000" u="none" cap="none" strike="noStrike">
                <a:solidFill>
                  <a:srgbClr val="1C1C1C"/>
                </a:solidFill>
                <a:latin typeface="Avenir"/>
                <a:ea typeface="Avenir"/>
                <a:cs typeface="Avenir"/>
                <a:sym typeface="Avenir"/>
              </a:rPr>
              <a:t>Comprendre le consentement</a:t>
            </a:r>
            <a:endParaRPr b="1" i="0" sz="5000" u="none" cap="none" strike="noStrike">
              <a:solidFill>
                <a:srgbClr val="1C1C1C"/>
              </a:solidFill>
              <a:latin typeface="Avenir"/>
              <a:ea typeface="Avenir"/>
              <a:cs typeface="Avenir"/>
              <a:sym typeface="Avenir"/>
            </a:endParaRPr>
          </a:p>
        </p:txBody>
      </p:sp>
      <p:grpSp>
        <p:nvGrpSpPr>
          <p:cNvPr id="87" name="Google Shape;87;p1"/>
          <p:cNvGrpSpPr/>
          <p:nvPr/>
        </p:nvGrpSpPr>
        <p:grpSpPr>
          <a:xfrm>
            <a:off x="427961" y="5404778"/>
            <a:ext cx="8716037" cy="3960683"/>
            <a:chOff x="427961" y="5404778"/>
            <a:chExt cx="8716037" cy="3960683"/>
          </a:xfrm>
        </p:grpSpPr>
        <p:pic>
          <p:nvPicPr>
            <p:cNvPr id="88" name="Google Shape;88;p1"/>
            <p:cNvPicPr preferRelativeResize="0"/>
            <p:nvPr/>
          </p:nvPicPr>
          <p:blipFill rotWithShape="1">
            <a:blip r:embed="rId4">
              <a:alphaModFix/>
            </a:blip>
            <a:srcRect b="0" l="0" r="0" t="0"/>
            <a:stretch/>
          </p:blipFill>
          <p:spPr>
            <a:xfrm>
              <a:off x="716223" y="8573162"/>
              <a:ext cx="8427775" cy="792299"/>
            </a:xfrm>
            <a:prstGeom prst="rect">
              <a:avLst/>
            </a:prstGeom>
            <a:noFill/>
            <a:ln>
              <a:noFill/>
            </a:ln>
          </p:spPr>
        </p:pic>
        <p:pic>
          <p:nvPicPr>
            <p:cNvPr id="89" name="Google Shape;89;p1"/>
            <p:cNvPicPr preferRelativeResize="0"/>
            <p:nvPr/>
          </p:nvPicPr>
          <p:blipFill rotWithShape="1">
            <a:blip r:embed="rId5">
              <a:alphaModFix/>
            </a:blip>
            <a:srcRect b="0" l="0" r="0" t="0"/>
            <a:stretch/>
          </p:blipFill>
          <p:spPr>
            <a:xfrm>
              <a:off x="427961" y="7059214"/>
              <a:ext cx="4502151" cy="1548251"/>
            </a:xfrm>
            <a:prstGeom prst="rect">
              <a:avLst/>
            </a:prstGeom>
            <a:noFill/>
            <a:ln>
              <a:noFill/>
            </a:ln>
          </p:spPr>
        </p:pic>
        <p:pic>
          <p:nvPicPr>
            <p:cNvPr descr="A black and white logo&#10;&#10;Description automatically generated" id="90" name="Google Shape;90;p1"/>
            <p:cNvPicPr preferRelativeResize="0"/>
            <p:nvPr/>
          </p:nvPicPr>
          <p:blipFill rotWithShape="1">
            <a:blip r:embed="rId6">
              <a:alphaModFix/>
            </a:blip>
            <a:srcRect b="0" l="0" r="0" t="0"/>
            <a:stretch/>
          </p:blipFill>
          <p:spPr>
            <a:xfrm>
              <a:off x="716223" y="5404778"/>
              <a:ext cx="2170959" cy="1748232"/>
            </a:xfrm>
            <a:prstGeom prst="rect">
              <a:avLst/>
            </a:prstGeom>
            <a:noFill/>
            <a:ln>
              <a:noFill/>
            </a:ln>
          </p:spPr>
        </p:pic>
      </p:grpSp>
      <p:pic>
        <p:nvPicPr>
          <p:cNvPr id="91" name="Google Shape;91;p1"/>
          <p:cNvPicPr preferRelativeResize="0"/>
          <p:nvPr/>
        </p:nvPicPr>
        <p:blipFill rotWithShape="1">
          <a:blip r:embed="rId7">
            <a:alphaModFix/>
          </a:blip>
          <a:srcRect b="0" l="39" r="49" t="0"/>
          <a:stretch/>
        </p:blipFill>
        <p:spPr>
          <a:xfrm>
            <a:off x="5009300" y="6863200"/>
            <a:ext cx="4134703" cy="1481874"/>
          </a:xfrm>
          <a:prstGeom prst="rect">
            <a:avLst/>
          </a:prstGeom>
          <a:noFill/>
          <a:ln>
            <a:noFill/>
          </a:ln>
        </p:spPr>
      </p:pic>
      <p:pic>
        <p:nvPicPr>
          <p:cNvPr id="92" name="Google Shape;92;p1"/>
          <p:cNvPicPr preferRelativeResize="0"/>
          <p:nvPr/>
        </p:nvPicPr>
        <p:blipFill rotWithShape="1">
          <a:blip r:embed="rId8">
            <a:alphaModFix/>
          </a:blip>
          <a:srcRect b="0" l="0" r="0" t="0"/>
          <a:stretch/>
        </p:blipFill>
        <p:spPr>
          <a:xfrm>
            <a:off x="6426856" y="4890488"/>
            <a:ext cx="2642469" cy="17868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grpSp>
        <p:nvGrpSpPr>
          <p:cNvPr id="182" name="Google Shape;182;p10"/>
          <p:cNvGrpSpPr/>
          <p:nvPr/>
        </p:nvGrpSpPr>
        <p:grpSpPr>
          <a:xfrm>
            <a:off x="-201706" y="2581730"/>
            <a:ext cx="18669000" cy="7906976"/>
            <a:chOff x="0" y="-38100"/>
            <a:chExt cx="4916938" cy="2082496"/>
          </a:xfrm>
        </p:grpSpPr>
        <p:sp>
          <p:nvSpPr>
            <p:cNvPr id="183" name="Google Shape;183;p10"/>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 name="Google Shape;184;p10"/>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0"/>
          <p:cNvGrpSpPr/>
          <p:nvPr/>
        </p:nvGrpSpPr>
        <p:grpSpPr>
          <a:xfrm>
            <a:off x="-201706" y="-279132"/>
            <a:ext cx="18669000" cy="3275585"/>
            <a:chOff x="0" y="-38100"/>
            <a:chExt cx="4916938" cy="862705"/>
          </a:xfrm>
        </p:grpSpPr>
        <p:sp>
          <p:nvSpPr>
            <p:cNvPr id="186" name="Google Shape;186;p10"/>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 name="Google Shape;187;p10"/>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0"/>
          <p:cNvSpPr/>
          <p:nvPr/>
        </p:nvSpPr>
        <p:spPr>
          <a:xfrm>
            <a:off x="440463" y="192863"/>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 name="Google Shape;189;p10"/>
          <p:cNvSpPr txBox="1"/>
          <p:nvPr/>
        </p:nvSpPr>
        <p:spPr>
          <a:xfrm>
            <a:off x="3088047" y="994700"/>
            <a:ext cx="121119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Étiquettes à classer dans le tableau…</a:t>
            </a:r>
            <a:endParaRPr b="1" i="0" sz="5600" u="none" cap="none" strike="noStrike">
              <a:solidFill>
                <a:srgbClr val="1C1C1C"/>
              </a:solidFill>
              <a:latin typeface="Avenir"/>
              <a:ea typeface="Avenir"/>
              <a:cs typeface="Avenir"/>
              <a:sym typeface="Avenir"/>
            </a:endParaRPr>
          </a:p>
        </p:txBody>
      </p:sp>
      <p:pic>
        <p:nvPicPr>
          <p:cNvPr id="190" name="Google Shape;190;p10"/>
          <p:cNvPicPr preferRelativeResize="0"/>
          <p:nvPr/>
        </p:nvPicPr>
        <p:blipFill rotWithShape="1">
          <a:blip r:embed="rId4">
            <a:alphaModFix/>
          </a:blip>
          <a:srcRect b="0" l="0" r="0" t="0"/>
          <a:stretch/>
        </p:blipFill>
        <p:spPr>
          <a:xfrm>
            <a:off x="254275" y="3643375"/>
            <a:ext cx="8250551" cy="5966925"/>
          </a:xfrm>
          <a:prstGeom prst="rect">
            <a:avLst/>
          </a:prstGeom>
          <a:noFill/>
          <a:ln>
            <a:noFill/>
          </a:ln>
        </p:spPr>
      </p:pic>
      <p:pic>
        <p:nvPicPr>
          <p:cNvPr id="191" name="Google Shape;191;p10"/>
          <p:cNvPicPr preferRelativeResize="0"/>
          <p:nvPr/>
        </p:nvPicPr>
        <p:blipFill rotWithShape="1">
          <a:blip r:embed="rId5">
            <a:alphaModFix/>
          </a:blip>
          <a:srcRect b="0" l="0" r="0" t="0"/>
          <a:stretch/>
        </p:blipFill>
        <p:spPr>
          <a:xfrm>
            <a:off x="8687829" y="3643376"/>
            <a:ext cx="9398600" cy="5386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grpSp>
        <p:nvGrpSpPr>
          <p:cNvPr id="196" name="Google Shape;196;p11"/>
          <p:cNvGrpSpPr/>
          <p:nvPr/>
        </p:nvGrpSpPr>
        <p:grpSpPr>
          <a:xfrm>
            <a:off x="0" y="-144661"/>
            <a:ext cx="5782235" cy="10431661"/>
            <a:chOff x="0" y="-38100"/>
            <a:chExt cx="1522893" cy="2747433"/>
          </a:xfrm>
        </p:grpSpPr>
        <p:sp>
          <p:nvSpPr>
            <p:cNvPr id="197" name="Google Shape;197;p11"/>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 name="Google Shape;198;p11"/>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1"/>
          <p:cNvGrpSpPr/>
          <p:nvPr/>
        </p:nvGrpSpPr>
        <p:grpSpPr>
          <a:xfrm>
            <a:off x="5782235" y="-144661"/>
            <a:ext cx="12685059" cy="10431661"/>
            <a:chOff x="0" y="-38100"/>
            <a:chExt cx="3340921" cy="2747433"/>
          </a:xfrm>
        </p:grpSpPr>
        <p:sp>
          <p:nvSpPr>
            <p:cNvPr id="200" name="Google Shape;200;p11"/>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 name="Google Shape;201;p11"/>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11"/>
          <p:cNvSpPr/>
          <p:nvPr/>
        </p:nvSpPr>
        <p:spPr>
          <a:xfrm>
            <a:off x="1658351" y="6785963"/>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 name="Google Shape;203;p11"/>
          <p:cNvSpPr txBox="1"/>
          <p:nvPr/>
        </p:nvSpPr>
        <p:spPr>
          <a:xfrm>
            <a:off x="697052" y="838200"/>
            <a:ext cx="4753500" cy="3424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en-US" sz="4999" u="none" cap="none" strike="noStrike">
                <a:solidFill>
                  <a:srgbClr val="1C1C1C"/>
                </a:solidFill>
                <a:latin typeface="Avenir"/>
                <a:ea typeface="Avenir"/>
                <a:cs typeface="Avenir"/>
                <a:sym typeface="Avenir"/>
              </a:rPr>
              <a:t>Étiquettes à classer </a:t>
            </a:r>
            <a:endParaRPr b="1" i="0" sz="4999"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1" i="0" lang="en-US" sz="4999" u="none" cap="none" strike="noStrike">
                <a:solidFill>
                  <a:srgbClr val="1C1C1C"/>
                </a:solidFill>
                <a:latin typeface="Avenir"/>
                <a:ea typeface="Avenir"/>
                <a:cs typeface="Avenir"/>
                <a:sym typeface="Avenir"/>
              </a:rPr>
              <a:t>dans le tableau…</a:t>
            </a:r>
            <a:endParaRPr b="1" i="0" sz="4999" u="none" cap="none" strike="noStrike">
              <a:solidFill>
                <a:srgbClr val="1C1C1C"/>
              </a:solidFill>
              <a:latin typeface="Avenir"/>
              <a:ea typeface="Avenir"/>
              <a:cs typeface="Avenir"/>
              <a:sym typeface="Avenir"/>
            </a:endParaRPr>
          </a:p>
        </p:txBody>
      </p:sp>
      <p:pic>
        <p:nvPicPr>
          <p:cNvPr id="204" name="Google Shape;204;p11"/>
          <p:cNvPicPr preferRelativeResize="0"/>
          <p:nvPr/>
        </p:nvPicPr>
        <p:blipFill rotWithShape="1">
          <a:blip r:embed="rId4">
            <a:alphaModFix/>
          </a:blip>
          <a:srcRect b="0" l="0" r="0" t="0"/>
          <a:stretch/>
        </p:blipFill>
        <p:spPr>
          <a:xfrm>
            <a:off x="7248379" y="945282"/>
            <a:ext cx="9752826" cy="8396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grpSp>
        <p:nvGrpSpPr>
          <p:cNvPr id="209" name="Google Shape;209;p12"/>
          <p:cNvGrpSpPr/>
          <p:nvPr/>
        </p:nvGrpSpPr>
        <p:grpSpPr>
          <a:xfrm>
            <a:off x="0" y="-144661"/>
            <a:ext cx="634634" cy="10431661"/>
            <a:chOff x="0" y="-38100"/>
            <a:chExt cx="167146" cy="2747433"/>
          </a:xfrm>
        </p:grpSpPr>
        <p:sp>
          <p:nvSpPr>
            <p:cNvPr id="210" name="Google Shape;210;p12"/>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 name="Google Shape;211;p12"/>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2"/>
          <p:cNvGrpSpPr/>
          <p:nvPr/>
        </p:nvGrpSpPr>
        <p:grpSpPr>
          <a:xfrm>
            <a:off x="634634" y="-144661"/>
            <a:ext cx="17832660" cy="10431661"/>
            <a:chOff x="0" y="-38100"/>
            <a:chExt cx="4696668" cy="2747433"/>
          </a:xfrm>
        </p:grpSpPr>
        <p:sp>
          <p:nvSpPr>
            <p:cNvPr id="213" name="Google Shape;213;p12"/>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 name="Google Shape;214;p12"/>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5" name="Google Shape;215;p12"/>
          <p:cNvSpPr/>
          <p:nvPr/>
        </p:nvSpPr>
        <p:spPr>
          <a:xfrm>
            <a:off x="634634" y="-725735"/>
            <a:ext cx="4267696" cy="4267696"/>
          </a:xfrm>
          <a:custGeom>
            <a:rect b="b" l="l" r="r" t="t"/>
            <a:pathLst>
              <a:path extrusionOk="0" h="4267696" w="4267696">
                <a:moveTo>
                  <a:pt x="0" y="0"/>
                </a:moveTo>
                <a:lnTo>
                  <a:pt x="4267696" y="0"/>
                </a:lnTo>
                <a:lnTo>
                  <a:pt x="4267696" y="4267696"/>
                </a:lnTo>
                <a:lnTo>
                  <a:pt x="0" y="42676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 name="Google Shape;216;p12"/>
          <p:cNvSpPr txBox="1"/>
          <p:nvPr/>
        </p:nvSpPr>
        <p:spPr>
          <a:xfrm>
            <a:off x="4876352" y="624998"/>
            <a:ext cx="9349200" cy="29241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4999"/>
              <a:buFont typeface="Arial"/>
              <a:buNone/>
            </a:pPr>
            <a:r>
              <a:rPr b="1" i="0" lang="en-US" sz="4999" u="none" cap="none" strike="noStrike">
                <a:solidFill>
                  <a:srgbClr val="1C1C1C"/>
                </a:solidFill>
                <a:latin typeface="Avenir"/>
                <a:ea typeface="Avenir"/>
                <a:cs typeface="Avenir"/>
                <a:sym typeface="Avenir"/>
              </a:rPr>
              <a:t>Mais avant de vérifier nos réponses, gardons ces questions à l’esprit</a:t>
            </a:r>
            <a:endParaRPr b="0" i="0" sz="1400" u="none" cap="none" strike="noStrike">
              <a:solidFill>
                <a:srgbClr val="000000"/>
              </a:solidFill>
              <a:latin typeface="Arial"/>
              <a:ea typeface="Arial"/>
              <a:cs typeface="Arial"/>
              <a:sym typeface="Arial"/>
            </a:endParaRPr>
          </a:p>
        </p:txBody>
      </p:sp>
      <p:sp>
        <p:nvSpPr>
          <p:cNvPr id="217" name="Google Shape;217;p12"/>
          <p:cNvSpPr txBox="1"/>
          <p:nvPr/>
        </p:nvSpPr>
        <p:spPr>
          <a:xfrm>
            <a:off x="1778625" y="4447550"/>
            <a:ext cx="8888100" cy="4256100"/>
          </a:xfrm>
          <a:prstGeom prst="rect">
            <a:avLst/>
          </a:prstGeom>
          <a:noFill/>
          <a:ln>
            <a:noFill/>
          </a:ln>
        </p:spPr>
        <p:txBody>
          <a:bodyPr anchorCtr="0" anchor="t" bIns="0" lIns="0" spcFirstLastPara="1" rIns="0" wrap="square" tIns="0">
            <a:spAutoFit/>
          </a:bodyPr>
          <a:lstStyle/>
          <a:p>
            <a:pPr indent="-450850" lvl="0" marL="45720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Quels termes étaient difficiles à placer?</a:t>
            </a:r>
            <a:endParaRPr b="0" i="0" sz="3500" u="none" cap="none" strike="noStrike">
              <a:solidFill>
                <a:srgbClr val="434343"/>
              </a:solidFill>
              <a:latin typeface="Avenir"/>
              <a:ea typeface="Avenir"/>
              <a:cs typeface="Avenir"/>
              <a:sym typeface="Avenir"/>
            </a:endParaRPr>
          </a:p>
          <a:p>
            <a:pPr indent="-450850" lvl="0" marL="45720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Quels termes étaient évidents?</a:t>
            </a:r>
            <a:endParaRPr b="0" i="0" sz="3500" u="none" cap="none" strike="noStrike">
              <a:solidFill>
                <a:srgbClr val="434343"/>
              </a:solidFill>
              <a:latin typeface="Avenir"/>
              <a:ea typeface="Avenir"/>
              <a:cs typeface="Avenir"/>
              <a:sym typeface="Avenir"/>
            </a:endParaRPr>
          </a:p>
          <a:p>
            <a:pPr indent="-450850" lvl="0" marL="45720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Aimeriez-vous expliquer pourquoi vous n’êtes pas forcément d’accord avec l’emplacement d’un terme ou d’un autre?</a:t>
            </a:r>
            <a:endParaRPr b="0" i="0" sz="3500" u="none" cap="none" strike="noStrike">
              <a:solidFill>
                <a:srgbClr val="434343"/>
              </a:solidFill>
              <a:latin typeface="Avenir"/>
              <a:ea typeface="Avenir"/>
              <a:cs typeface="Avenir"/>
              <a:sym typeface="Avenir"/>
            </a:endParaRPr>
          </a:p>
          <a:p>
            <a:pPr indent="-450850" lvl="0" marL="45720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Maintenant, vérifions nos réponses ensemble.</a:t>
            </a:r>
            <a:endParaRPr b="0" i="0" sz="3500" u="none" cap="none" strike="noStrike">
              <a:solidFill>
                <a:srgbClr val="434343"/>
              </a:solidFill>
              <a:latin typeface="Avenir"/>
              <a:ea typeface="Avenir"/>
              <a:cs typeface="Avenir"/>
              <a:sym typeface="Avenir"/>
            </a:endParaRPr>
          </a:p>
        </p:txBody>
      </p:sp>
      <p:pic>
        <p:nvPicPr>
          <p:cNvPr descr="Grayscale Photo of Group of People Raises Hands" id="218" name="Google Shape;218;p12"/>
          <p:cNvPicPr preferRelativeResize="0"/>
          <p:nvPr/>
        </p:nvPicPr>
        <p:blipFill rotWithShape="1">
          <a:blip r:embed="rId4">
            <a:alphaModFix/>
          </a:blip>
          <a:srcRect b="0" l="0" r="0" t="0"/>
          <a:stretch/>
        </p:blipFill>
        <p:spPr>
          <a:xfrm>
            <a:off x="10983275" y="4479625"/>
            <a:ext cx="6061700" cy="4049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grpSp>
        <p:nvGrpSpPr>
          <p:cNvPr id="223" name="Google Shape;223;p13"/>
          <p:cNvGrpSpPr/>
          <p:nvPr/>
        </p:nvGrpSpPr>
        <p:grpSpPr>
          <a:xfrm>
            <a:off x="-239425" y="-144661"/>
            <a:ext cx="18706719" cy="10431661"/>
            <a:chOff x="0" y="-38100"/>
            <a:chExt cx="4926873" cy="2747433"/>
          </a:xfrm>
        </p:grpSpPr>
        <p:sp>
          <p:nvSpPr>
            <p:cNvPr id="224" name="Google Shape;224;p13"/>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5" name="Google Shape;225;p13"/>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13"/>
          <p:cNvSpPr/>
          <p:nvPr/>
        </p:nvSpPr>
        <p:spPr>
          <a:xfrm>
            <a:off x="15822438" y="0"/>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 name="Google Shape;227;p13"/>
          <p:cNvSpPr/>
          <p:nvPr/>
        </p:nvSpPr>
        <p:spPr>
          <a:xfrm>
            <a:off x="-239425" y="9403140"/>
            <a:ext cx="18706719" cy="793248"/>
          </a:xfrm>
          <a:custGeom>
            <a:rect b="b" l="l" r="r" t="t"/>
            <a:pathLst>
              <a:path extrusionOk="0" h="793248" w="18706719">
                <a:moveTo>
                  <a:pt x="0" y="0"/>
                </a:moveTo>
                <a:lnTo>
                  <a:pt x="18706719" y="0"/>
                </a:lnTo>
                <a:lnTo>
                  <a:pt x="18706719" y="793247"/>
                </a:lnTo>
                <a:lnTo>
                  <a:pt x="0" y="793247"/>
                </a:lnTo>
                <a:lnTo>
                  <a:pt x="0" y="0"/>
                </a:lnTo>
                <a:close/>
              </a:path>
            </a:pathLst>
          </a:custGeom>
          <a:blipFill rotWithShape="1">
            <a:blip r:embed="rId4">
              <a:alphaModFix/>
            </a:blip>
            <a:stretch>
              <a:fillRect b="-315550" l="0" r="-3626" t="-495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 name="Google Shape;228;p13"/>
          <p:cNvSpPr txBox="1"/>
          <p:nvPr/>
        </p:nvSpPr>
        <p:spPr>
          <a:xfrm>
            <a:off x="3674112" y="1109350"/>
            <a:ext cx="117537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Le consentement, c’est important!</a:t>
            </a:r>
            <a:endParaRPr b="1" i="0" sz="5600" u="none" cap="none" strike="noStrike">
              <a:solidFill>
                <a:srgbClr val="1C1C1C"/>
              </a:solidFill>
              <a:latin typeface="Avenir"/>
              <a:ea typeface="Avenir"/>
              <a:cs typeface="Avenir"/>
              <a:sym typeface="Avenir"/>
            </a:endParaRPr>
          </a:p>
        </p:txBody>
      </p:sp>
      <p:sp>
        <p:nvSpPr>
          <p:cNvPr id="229" name="Google Shape;229;p13"/>
          <p:cNvSpPr txBox="1"/>
          <p:nvPr/>
        </p:nvSpPr>
        <p:spPr>
          <a:xfrm>
            <a:off x="1642800" y="2778600"/>
            <a:ext cx="15816300" cy="53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0" i="0" lang="en-US" sz="3500" u="none" cap="none" strike="noStrike">
                <a:solidFill>
                  <a:srgbClr val="434343"/>
                </a:solidFill>
                <a:latin typeface="Avenir"/>
                <a:ea typeface="Avenir"/>
                <a:cs typeface="Avenir"/>
                <a:sym typeface="Avenir"/>
              </a:rPr>
              <a:t>Regarde la vidéo suivante pour revoir ce qu’est ou non le consentement…</a:t>
            </a:r>
            <a:endParaRPr b="0" i="0" sz="3500" u="none" cap="none" strike="noStrike">
              <a:solidFill>
                <a:srgbClr val="434343"/>
              </a:solidFill>
              <a:latin typeface="Avenir"/>
              <a:ea typeface="Avenir"/>
              <a:cs typeface="Avenir"/>
              <a:sym typeface="Avenir"/>
            </a:endParaRPr>
          </a:p>
        </p:txBody>
      </p:sp>
      <p:pic>
        <p:nvPicPr>
          <p:cNvPr id="230" name="Google Shape;230;p13">
            <a:hlinkClick r:id="rId5"/>
          </p:cNvPr>
          <p:cNvPicPr preferRelativeResize="0"/>
          <p:nvPr/>
        </p:nvPicPr>
        <p:blipFill rotWithShape="1">
          <a:blip r:embed="rId6">
            <a:alphaModFix/>
          </a:blip>
          <a:srcRect b="0" l="0" r="0" t="0"/>
          <a:stretch/>
        </p:blipFill>
        <p:spPr>
          <a:xfrm>
            <a:off x="4712050" y="4203199"/>
            <a:ext cx="9677799" cy="450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A2B1"/>
        </a:solidFill>
      </p:bgPr>
    </p:bg>
    <p:spTree>
      <p:nvGrpSpPr>
        <p:cNvPr id="234" name="Shape 234"/>
        <p:cNvGrpSpPr/>
        <p:nvPr/>
      </p:nvGrpSpPr>
      <p:grpSpPr>
        <a:xfrm>
          <a:off x="0" y="0"/>
          <a:ext cx="0" cy="0"/>
          <a:chOff x="0" y="0"/>
          <a:chExt cx="0" cy="0"/>
        </a:xfrm>
      </p:grpSpPr>
      <p:sp>
        <p:nvSpPr>
          <p:cNvPr id="235" name="Google Shape;235;p14"/>
          <p:cNvSpPr/>
          <p:nvPr/>
        </p:nvSpPr>
        <p:spPr>
          <a:xfrm>
            <a:off x="-114300" y="-728836"/>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6" name="Google Shape;236;p14"/>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7" name="Google Shape;237;p14"/>
          <p:cNvSpPr txBox="1"/>
          <p:nvPr/>
        </p:nvSpPr>
        <p:spPr>
          <a:xfrm>
            <a:off x="4494535" y="838200"/>
            <a:ext cx="9298800" cy="1853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Vérifie tes connaissances sur le consentement…</a:t>
            </a:r>
            <a:endParaRPr b="1" i="0" sz="5600" u="none" cap="none" strike="noStrike">
              <a:solidFill>
                <a:srgbClr val="1C1C1C"/>
              </a:solidFill>
              <a:latin typeface="Avenir"/>
              <a:ea typeface="Avenir"/>
              <a:cs typeface="Avenir"/>
              <a:sym typeface="Avenir"/>
            </a:endParaRPr>
          </a:p>
        </p:txBody>
      </p:sp>
      <p:sp>
        <p:nvSpPr>
          <p:cNvPr id="238" name="Google Shape;238;p14"/>
          <p:cNvSpPr txBox="1"/>
          <p:nvPr/>
        </p:nvSpPr>
        <p:spPr>
          <a:xfrm>
            <a:off x="10513400" y="4175175"/>
            <a:ext cx="6689100" cy="312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Clr>
                <a:srgbClr val="000000"/>
              </a:buClr>
              <a:buSzPts val="3500"/>
              <a:buFont typeface="Arial"/>
              <a:buNone/>
            </a:pPr>
            <a:r>
              <a:rPr b="0" i="0" lang="en-US" sz="3500" u="none" cap="none" strike="noStrike">
                <a:solidFill>
                  <a:srgbClr val="F0F0F0"/>
                </a:solidFill>
                <a:latin typeface="Avenir"/>
                <a:ea typeface="Avenir"/>
                <a:cs typeface="Avenir"/>
                <a:sym typeface="Avenir"/>
              </a:rPr>
              <a:t>Va sur le site de Jeunesse J’écoute et fais le questionnaire afin de tester tes connaissances sur le consentement…</a:t>
            </a:r>
            <a:endParaRPr b="0" i="0" sz="1400" u="none" cap="none" strike="noStrike">
              <a:solidFill>
                <a:srgbClr val="000000"/>
              </a:solidFill>
              <a:latin typeface="Arial"/>
              <a:ea typeface="Arial"/>
              <a:cs typeface="Arial"/>
              <a:sym typeface="Arial"/>
            </a:endParaRPr>
          </a:p>
        </p:txBody>
      </p:sp>
      <p:pic>
        <p:nvPicPr>
          <p:cNvPr id="239" name="Google Shape;239;p14">
            <a:hlinkClick r:id="rId5"/>
          </p:cNvPr>
          <p:cNvPicPr preferRelativeResize="0"/>
          <p:nvPr/>
        </p:nvPicPr>
        <p:blipFill rotWithShape="1">
          <a:blip r:embed="rId6">
            <a:alphaModFix/>
          </a:blip>
          <a:srcRect b="0" l="0" r="0" t="0"/>
          <a:stretch/>
        </p:blipFill>
        <p:spPr>
          <a:xfrm>
            <a:off x="1402925" y="3139175"/>
            <a:ext cx="8001275" cy="6169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5"/>
          <p:cNvSpPr/>
          <p:nvPr/>
        </p:nvSpPr>
        <p:spPr>
          <a:xfrm>
            <a:off x="0" y="3810"/>
            <a:ext cx="18294778" cy="10283190"/>
          </a:xfrm>
          <a:custGeom>
            <a:rect b="b" l="l" r="r" t="t"/>
            <a:pathLst>
              <a:path extrusionOk="0" h="10283190" w="18294778">
                <a:moveTo>
                  <a:pt x="0" y="0"/>
                </a:moveTo>
                <a:lnTo>
                  <a:pt x="18294778" y="0"/>
                </a:lnTo>
                <a:lnTo>
                  <a:pt x="18294778" y="10283190"/>
                </a:lnTo>
                <a:lnTo>
                  <a:pt x="0" y="1028319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 name="Google Shape;245;p15"/>
          <p:cNvSpPr/>
          <p:nvPr/>
        </p:nvSpPr>
        <p:spPr>
          <a:xfrm>
            <a:off x="12191495" y="381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 name="Google Shape;246;p15"/>
          <p:cNvSpPr txBox="1"/>
          <p:nvPr/>
        </p:nvSpPr>
        <p:spPr>
          <a:xfrm>
            <a:off x="1028700" y="838200"/>
            <a:ext cx="9298800" cy="353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en-US" sz="5600" u="none" cap="none" strike="noStrike">
                <a:solidFill>
                  <a:srgbClr val="1C1C1C"/>
                </a:solidFill>
                <a:latin typeface="Avenir"/>
                <a:ea typeface="Avenir"/>
                <a:cs typeface="Avenir"/>
                <a:sym typeface="Avenir"/>
              </a:rPr>
              <a:t>Activité 3</a:t>
            </a:r>
            <a:endParaRPr b="1" i="0" sz="56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1" i="0" sz="4999"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1" i="0" lang="en-US" sz="4999" u="none" cap="none" strike="noStrike">
                <a:solidFill>
                  <a:srgbClr val="434343"/>
                </a:solidFill>
                <a:latin typeface="Avenir"/>
                <a:ea typeface="Avenir"/>
                <a:cs typeface="Avenir"/>
                <a:sym typeface="Avenir"/>
              </a:rPr>
              <a:t>Le consentement en ligne aussi c’est important!</a:t>
            </a:r>
            <a:endParaRPr b="1" i="0" sz="4999" u="none" cap="none" strike="noStrike">
              <a:solidFill>
                <a:srgbClr val="434343"/>
              </a:solidFill>
              <a:latin typeface="Avenir"/>
              <a:ea typeface="Avenir"/>
              <a:cs typeface="Avenir"/>
              <a:sym typeface="Avenir"/>
            </a:endParaRPr>
          </a:p>
        </p:txBody>
      </p:sp>
      <p:pic>
        <p:nvPicPr>
          <p:cNvPr id="247" name="Google Shape;247;p15"/>
          <p:cNvPicPr preferRelativeResize="0"/>
          <p:nvPr/>
        </p:nvPicPr>
        <p:blipFill rotWithShape="1">
          <a:blip r:embed="rId5">
            <a:alphaModFix/>
          </a:blip>
          <a:srcRect b="0" l="0" r="0" t="0"/>
          <a:stretch/>
        </p:blipFill>
        <p:spPr>
          <a:xfrm>
            <a:off x="7245709" y="5556016"/>
            <a:ext cx="9630973" cy="34616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grpSp>
        <p:nvGrpSpPr>
          <p:cNvPr id="252" name="Google Shape;252;p16"/>
          <p:cNvGrpSpPr/>
          <p:nvPr/>
        </p:nvGrpSpPr>
        <p:grpSpPr>
          <a:xfrm>
            <a:off x="-201706" y="2581730"/>
            <a:ext cx="18669000" cy="7906976"/>
            <a:chOff x="0" y="-38100"/>
            <a:chExt cx="4916938" cy="2082496"/>
          </a:xfrm>
        </p:grpSpPr>
        <p:sp>
          <p:nvSpPr>
            <p:cNvPr id="253" name="Google Shape;253;p16"/>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 name="Google Shape;254;p16"/>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6"/>
          <p:cNvGrpSpPr/>
          <p:nvPr/>
        </p:nvGrpSpPr>
        <p:grpSpPr>
          <a:xfrm>
            <a:off x="-201706" y="-279132"/>
            <a:ext cx="18669000" cy="3275585"/>
            <a:chOff x="0" y="-38100"/>
            <a:chExt cx="4916938" cy="862705"/>
          </a:xfrm>
        </p:grpSpPr>
        <p:sp>
          <p:nvSpPr>
            <p:cNvPr id="256" name="Google Shape;256;p16"/>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7" name="Google Shape;257;p16"/>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6"/>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9" name="Google Shape;259;p16"/>
          <p:cNvSpPr txBox="1"/>
          <p:nvPr/>
        </p:nvSpPr>
        <p:spPr>
          <a:xfrm>
            <a:off x="3355198" y="927725"/>
            <a:ext cx="115776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Applications pour des rencontres…</a:t>
            </a:r>
            <a:endParaRPr b="1" i="0" sz="5600" u="none" cap="none" strike="noStrike">
              <a:solidFill>
                <a:srgbClr val="1C1C1C"/>
              </a:solidFill>
              <a:latin typeface="Avenir"/>
              <a:ea typeface="Avenir"/>
              <a:cs typeface="Avenir"/>
              <a:sym typeface="Avenir"/>
            </a:endParaRPr>
          </a:p>
        </p:txBody>
      </p:sp>
      <p:sp>
        <p:nvSpPr>
          <p:cNvPr id="260" name="Google Shape;260;p16"/>
          <p:cNvSpPr/>
          <p:nvPr/>
        </p:nvSpPr>
        <p:spPr>
          <a:xfrm>
            <a:off x="748100" y="2471225"/>
            <a:ext cx="6797400" cy="4943700"/>
          </a:xfrm>
          <a:prstGeom prst="wedgeRoundRectCallout">
            <a:avLst>
              <a:gd fmla="val -2856" name="adj1"/>
              <a:gd fmla="val 61045" name="adj2"/>
              <a:gd fmla="val 0" name="adj3"/>
            </a:avLst>
          </a:prstGeom>
          <a:solidFill>
            <a:srgbClr val="B7B7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61" name="Google Shape;261;p16"/>
          <p:cNvSpPr txBox="1"/>
          <p:nvPr/>
        </p:nvSpPr>
        <p:spPr>
          <a:xfrm>
            <a:off x="1077375" y="2863875"/>
            <a:ext cx="6115500" cy="38790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Clr>
                <a:srgbClr val="000000"/>
              </a:buClr>
              <a:buSzPts val="2800"/>
              <a:buFont typeface="Arial"/>
              <a:buNone/>
            </a:pPr>
            <a:r>
              <a:rPr b="0" i="0" lang="en-US" sz="2800" u="none" cap="none" strike="noStrike">
                <a:solidFill>
                  <a:srgbClr val="1C1C1C"/>
                </a:solidFill>
                <a:latin typeface="Avenir"/>
                <a:ea typeface="Avenir"/>
                <a:cs typeface="Avenir"/>
                <a:sym typeface="Avenir"/>
              </a:rPr>
              <a:t>Quelles sont les différentes applications qui sont utilisées pour rencontrer d’autres personnes, y compris des partenaires pour d’éventuelles relations amoureuses ou sexuelles que tu connais?</a:t>
            </a:r>
            <a:endParaRPr b="0" i="0" sz="2800" u="none" cap="none" strike="noStrike">
              <a:solidFill>
                <a:srgbClr val="000000"/>
              </a:solidFill>
              <a:latin typeface="Arial"/>
              <a:ea typeface="Arial"/>
              <a:cs typeface="Arial"/>
              <a:sym typeface="Arial"/>
            </a:endParaRPr>
          </a:p>
        </p:txBody>
      </p:sp>
      <p:sp>
        <p:nvSpPr>
          <p:cNvPr id="262" name="Google Shape;262;p16"/>
          <p:cNvSpPr/>
          <p:nvPr/>
        </p:nvSpPr>
        <p:spPr>
          <a:xfrm>
            <a:off x="10889360" y="4757689"/>
            <a:ext cx="6797400" cy="2465400"/>
          </a:xfrm>
          <a:prstGeom prst="wedgeRoundRectCallout">
            <a:avLst>
              <a:gd fmla="val -41462" name="adj1"/>
              <a:gd fmla="val 85349" name="adj2"/>
              <a:gd fmla="val 0" name="adj3"/>
            </a:avLst>
          </a:prstGeom>
          <a:solidFill>
            <a:srgbClr val="B7B7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63" name="Google Shape;263;p16"/>
          <p:cNvSpPr txBox="1"/>
          <p:nvPr/>
        </p:nvSpPr>
        <p:spPr>
          <a:xfrm>
            <a:off x="11381810" y="5527039"/>
            <a:ext cx="58125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en-US" sz="2800" u="none" cap="none" strike="noStrike">
                <a:solidFill>
                  <a:srgbClr val="1C1C1C"/>
                </a:solidFill>
                <a:latin typeface="Avenir"/>
                <a:ea typeface="Avenir"/>
                <a:cs typeface="Avenir"/>
                <a:sym typeface="Avenir"/>
              </a:rPr>
              <a:t>Quelles sont les précautions lors des fréquentations en ligne?</a:t>
            </a:r>
            <a:endParaRPr b="0" i="0" sz="2800" u="none" cap="none" strike="noStrike">
              <a:solidFill>
                <a:srgbClr val="1C1C1C"/>
              </a:solidFill>
              <a:latin typeface="Avenir"/>
              <a:ea typeface="Avenir"/>
              <a:cs typeface="Avenir"/>
              <a:sym typeface="Avenir"/>
            </a:endParaRPr>
          </a:p>
        </p:txBody>
      </p:sp>
      <p:pic>
        <p:nvPicPr>
          <p:cNvPr descr="Dater» sur les app de rencontre pour la 1re fois après 30 ans" id="264" name="Google Shape;264;p16"/>
          <p:cNvPicPr preferRelativeResize="0"/>
          <p:nvPr/>
        </p:nvPicPr>
        <p:blipFill rotWithShape="1">
          <a:blip r:embed="rId4">
            <a:alphaModFix/>
          </a:blip>
          <a:srcRect b="0" l="0" r="0" t="0"/>
          <a:stretch/>
        </p:blipFill>
        <p:spPr>
          <a:xfrm>
            <a:off x="6731598" y="6742877"/>
            <a:ext cx="4309101" cy="28727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grpSp>
        <p:nvGrpSpPr>
          <p:cNvPr id="269" name="Google Shape;269;p17"/>
          <p:cNvGrpSpPr/>
          <p:nvPr/>
        </p:nvGrpSpPr>
        <p:grpSpPr>
          <a:xfrm>
            <a:off x="0" y="-144661"/>
            <a:ext cx="5782235" cy="10431661"/>
            <a:chOff x="0" y="-38100"/>
            <a:chExt cx="1522893" cy="2747433"/>
          </a:xfrm>
        </p:grpSpPr>
        <p:sp>
          <p:nvSpPr>
            <p:cNvPr id="270" name="Google Shape;270;p17"/>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1" name="Google Shape;271;p17"/>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7"/>
          <p:cNvGrpSpPr/>
          <p:nvPr/>
        </p:nvGrpSpPr>
        <p:grpSpPr>
          <a:xfrm>
            <a:off x="5782235" y="-144661"/>
            <a:ext cx="12685059" cy="10431661"/>
            <a:chOff x="0" y="-38100"/>
            <a:chExt cx="3340921" cy="2747433"/>
          </a:xfrm>
        </p:grpSpPr>
        <p:sp>
          <p:nvSpPr>
            <p:cNvPr id="273" name="Google Shape;273;p17"/>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4" name="Google Shape;274;p17"/>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17"/>
          <p:cNvSpPr txBox="1"/>
          <p:nvPr/>
        </p:nvSpPr>
        <p:spPr>
          <a:xfrm>
            <a:off x="697052" y="838200"/>
            <a:ext cx="4753500" cy="253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4999" u="none" cap="none" strike="noStrike">
                <a:solidFill>
                  <a:srgbClr val="1C1C1C"/>
                </a:solidFill>
                <a:latin typeface="Avenir"/>
                <a:ea typeface="Avenir"/>
                <a:cs typeface="Avenir"/>
                <a:sym typeface="Avenir"/>
              </a:rPr>
              <a:t>Analysons des situations concrètes…</a:t>
            </a:r>
            <a:endParaRPr b="1" i="0" sz="4999" u="none" cap="none" strike="noStrike">
              <a:solidFill>
                <a:srgbClr val="1C1C1C"/>
              </a:solidFill>
              <a:latin typeface="Avenir"/>
              <a:ea typeface="Avenir"/>
              <a:cs typeface="Avenir"/>
              <a:sym typeface="Avenir"/>
            </a:endParaRPr>
          </a:p>
        </p:txBody>
      </p:sp>
      <p:sp>
        <p:nvSpPr>
          <p:cNvPr id="276" name="Google Shape;276;p17"/>
          <p:cNvSpPr txBox="1"/>
          <p:nvPr/>
        </p:nvSpPr>
        <p:spPr>
          <a:xfrm>
            <a:off x="680190" y="3651552"/>
            <a:ext cx="4422000" cy="48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rgbClr val="434343"/>
                </a:solidFill>
                <a:latin typeface="Avenir"/>
                <a:ea typeface="Avenir"/>
                <a:cs typeface="Avenir"/>
                <a:sym typeface="Avenir"/>
              </a:rPr>
              <a:t>En grand groupe ou en petits groupes, répondez aux questions en lien avec le scénario que vous recevrez :</a:t>
            </a:r>
            <a:endParaRPr b="0" i="0" sz="1400" u="none" cap="none" strike="noStrike">
              <a:solidFill>
                <a:srgbClr val="434343"/>
              </a:solidFill>
              <a:latin typeface="Arial"/>
              <a:ea typeface="Arial"/>
              <a:cs typeface="Arial"/>
              <a:sym typeface="Arial"/>
            </a:endParaRPr>
          </a:p>
        </p:txBody>
      </p:sp>
      <p:sp>
        <p:nvSpPr>
          <p:cNvPr id="277" name="Google Shape;277;p17"/>
          <p:cNvSpPr txBox="1"/>
          <p:nvPr/>
        </p:nvSpPr>
        <p:spPr>
          <a:xfrm>
            <a:off x="6660004" y="1147825"/>
            <a:ext cx="10929600" cy="2397300"/>
          </a:xfrm>
          <a:prstGeom prst="rect">
            <a:avLst/>
          </a:prstGeom>
          <a:noFill/>
          <a:ln>
            <a:noFill/>
          </a:ln>
        </p:spPr>
        <p:txBody>
          <a:bodyPr anchorCtr="0" anchor="t" bIns="0" lIns="0" spcFirstLastPara="1" rIns="0" wrap="square" tIns="0">
            <a:spAutoFit/>
          </a:bodyPr>
          <a:lstStyle/>
          <a:p>
            <a:pPr indent="-450850" lvl="0" marL="45720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Y a-t-il des signaux d’alarme dans votre scénario?</a:t>
            </a:r>
            <a:endParaRPr b="0" i="0" sz="3500" u="none" cap="none" strike="noStrike">
              <a:solidFill>
                <a:srgbClr val="434343"/>
              </a:solidFill>
              <a:latin typeface="Avenir"/>
              <a:ea typeface="Avenir"/>
              <a:cs typeface="Avenir"/>
              <a:sym typeface="Avenir"/>
            </a:endParaRPr>
          </a:p>
          <a:p>
            <a:pPr indent="-450850" lvl="0" marL="45720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Pourquoi sont-ils des signaux d’alarme?</a:t>
            </a:r>
            <a:endParaRPr b="0" i="0" sz="3500" u="none" cap="none" strike="noStrike">
              <a:solidFill>
                <a:srgbClr val="434343"/>
              </a:solidFill>
              <a:latin typeface="Avenir"/>
              <a:ea typeface="Avenir"/>
              <a:cs typeface="Avenir"/>
              <a:sym typeface="Avenir"/>
            </a:endParaRPr>
          </a:p>
          <a:p>
            <a:pPr indent="-450850" lvl="0" marL="45720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Quelle serait la meilleure décision à prendre pour les gens qui se trouvent dans ces situations?</a:t>
            </a:r>
            <a:endParaRPr b="0" i="0" sz="3500" u="none" cap="none" strike="noStrike">
              <a:solidFill>
                <a:srgbClr val="434343"/>
              </a:solidFill>
              <a:latin typeface="Avenir"/>
              <a:ea typeface="Avenir"/>
              <a:cs typeface="Avenir"/>
              <a:sym typeface="Avenir"/>
            </a:endParaRPr>
          </a:p>
        </p:txBody>
      </p:sp>
      <p:pic>
        <p:nvPicPr>
          <p:cNvPr id="278" name="Google Shape;278;p17"/>
          <p:cNvPicPr preferRelativeResize="0"/>
          <p:nvPr/>
        </p:nvPicPr>
        <p:blipFill rotWithShape="1">
          <a:blip r:embed="rId3">
            <a:alphaModFix/>
          </a:blip>
          <a:srcRect b="0" l="0" r="0" t="0"/>
          <a:stretch/>
        </p:blipFill>
        <p:spPr>
          <a:xfrm>
            <a:off x="9748042" y="4104685"/>
            <a:ext cx="4753500" cy="475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grpSp>
        <p:nvGrpSpPr>
          <p:cNvPr id="283" name="Google Shape;283;p18"/>
          <p:cNvGrpSpPr/>
          <p:nvPr/>
        </p:nvGrpSpPr>
        <p:grpSpPr>
          <a:xfrm>
            <a:off x="634634" y="-148562"/>
            <a:ext cx="17833280" cy="10431728"/>
            <a:chOff x="0" y="-38100"/>
            <a:chExt cx="4696800" cy="2747433"/>
          </a:xfrm>
        </p:grpSpPr>
        <p:sp>
          <p:nvSpPr>
            <p:cNvPr id="284" name="Google Shape;284;p18"/>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5" name="Google Shape;285;p18"/>
            <p:cNvSpPr txBox="1"/>
            <p:nvPr/>
          </p:nvSpPr>
          <p:spPr>
            <a:xfrm>
              <a:off x="0" y="-38100"/>
              <a:ext cx="46968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8"/>
          <p:cNvGrpSpPr/>
          <p:nvPr/>
        </p:nvGrpSpPr>
        <p:grpSpPr>
          <a:xfrm>
            <a:off x="0" y="-144661"/>
            <a:ext cx="634634" cy="10431661"/>
            <a:chOff x="0" y="-38100"/>
            <a:chExt cx="167146" cy="2747433"/>
          </a:xfrm>
        </p:grpSpPr>
        <p:sp>
          <p:nvSpPr>
            <p:cNvPr id="287" name="Google Shape;287;p18"/>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8" name="Google Shape;288;p18"/>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289" name="Google Shape;289;p18"/>
          <p:cNvPicPr preferRelativeResize="0"/>
          <p:nvPr/>
        </p:nvPicPr>
        <p:blipFill rotWithShape="1">
          <a:blip r:embed="rId3">
            <a:alphaModFix/>
          </a:blip>
          <a:srcRect b="0" l="0" r="0" t="0"/>
          <a:stretch/>
        </p:blipFill>
        <p:spPr>
          <a:xfrm>
            <a:off x="929050" y="1220950"/>
            <a:ext cx="12342350" cy="6942551"/>
          </a:xfrm>
          <a:prstGeom prst="rect">
            <a:avLst/>
          </a:prstGeom>
          <a:noFill/>
          <a:ln>
            <a:noFill/>
          </a:ln>
        </p:spPr>
      </p:pic>
      <p:pic>
        <p:nvPicPr>
          <p:cNvPr id="290" name="Google Shape;290;p18"/>
          <p:cNvPicPr preferRelativeResize="0"/>
          <p:nvPr/>
        </p:nvPicPr>
        <p:blipFill rotWithShape="1">
          <a:blip r:embed="rId4">
            <a:alphaModFix/>
          </a:blip>
          <a:srcRect b="0" l="0" r="0" t="0"/>
          <a:stretch/>
        </p:blipFill>
        <p:spPr>
          <a:xfrm>
            <a:off x="13565825" y="3043848"/>
            <a:ext cx="3079975" cy="3079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grpSp>
        <p:nvGrpSpPr>
          <p:cNvPr id="295" name="Google Shape;295;g2d9dff94da9_0_51"/>
          <p:cNvGrpSpPr/>
          <p:nvPr/>
        </p:nvGrpSpPr>
        <p:grpSpPr>
          <a:xfrm>
            <a:off x="634634" y="-148562"/>
            <a:ext cx="17833280" cy="10431728"/>
            <a:chOff x="0" y="-38100"/>
            <a:chExt cx="4696800" cy="2747433"/>
          </a:xfrm>
        </p:grpSpPr>
        <p:sp>
          <p:nvSpPr>
            <p:cNvPr id="296" name="Google Shape;296;g2d9dff94da9_0_51"/>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7" name="Google Shape;297;g2d9dff94da9_0_51"/>
            <p:cNvSpPr txBox="1"/>
            <p:nvPr/>
          </p:nvSpPr>
          <p:spPr>
            <a:xfrm>
              <a:off x="0" y="-38100"/>
              <a:ext cx="46968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g2d9dff94da9_0_51"/>
          <p:cNvGrpSpPr/>
          <p:nvPr/>
        </p:nvGrpSpPr>
        <p:grpSpPr>
          <a:xfrm>
            <a:off x="0" y="-144662"/>
            <a:ext cx="634637" cy="10431728"/>
            <a:chOff x="0" y="-38100"/>
            <a:chExt cx="167146" cy="2747433"/>
          </a:xfrm>
        </p:grpSpPr>
        <p:sp>
          <p:nvSpPr>
            <p:cNvPr id="299" name="Google Shape;299;g2d9dff94da9_0_51"/>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0" name="Google Shape;300;g2d9dff94da9_0_51"/>
            <p:cNvSpPr txBox="1"/>
            <p:nvPr/>
          </p:nvSpPr>
          <p:spPr>
            <a:xfrm>
              <a:off x="0" y="-38100"/>
              <a:ext cx="1671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301" name="Google Shape;301;g2d9dff94da9_0_51"/>
          <p:cNvPicPr preferRelativeResize="0"/>
          <p:nvPr/>
        </p:nvPicPr>
        <p:blipFill rotWithShape="1">
          <a:blip r:embed="rId3">
            <a:alphaModFix/>
          </a:blip>
          <a:srcRect b="0" l="0" r="0" t="0"/>
          <a:stretch/>
        </p:blipFill>
        <p:spPr>
          <a:xfrm>
            <a:off x="13565825" y="3043848"/>
            <a:ext cx="3079975" cy="3079975"/>
          </a:xfrm>
          <a:prstGeom prst="rect">
            <a:avLst/>
          </a:prstGeom>
          <a:noFill/>
          <a:ln>
            <a:noFill/>
          </a:ln>
        </p:spPr>
      </p:pic>
      <p:pic>
        <p:nvPicPr>
          <p:cNvPr id="302" name="Google Shape;302;g2d9dff94da9_0_51"/>
          <p:cNvPicPr preferRelativeResize="0"/>
          <p:nvPr/>
        </p:nvPicPr>
        <p:blipFill rotWithShape="1">
          <a:blip r:embed="rId4">
            <a:alphaModFix/>
          </a:blip>
          <a:srcRect b="0" l="0" r="0" t="0"/>
          <a:stretch/>
        </p:blipFill>
        <p:spPr>
          <a:xfrm>
            <a:off x="929054" y="1201132"/>
            <a:ext cx="12342326" cy="69425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A2B1"/>
        </a:solidFill>
      </p:bgPr>
    </p:bg>
    <p:spTree>
      <p:nvGrpSpPr>
        <p:cNvPr id="96" name="Shape 96"/>
        <p:cNvGrpSpPr/>
        <p:nvPr/>
      </p:nvGrpSpPr>
      <p:grpSpPr>
        <a:xfrm>
          <a:off x="0" y="0"/>
          <a:ext cx="0" cy="0"/>
          <a:chOff x="0" y="0"/>
          <a:chExt cx="0" cy="0"/>
        </a:xfrm>
      </p:grpSpPr>
      <p:sp>
        <p:nvSpPr>
          <p:cNvPr id="97" name="Google Shape;97;p2"/>
          <p:cNvSpPr/>
          <p:nvPr/>
        </p:nvSpPr>
        <p:spPr>
          <a:xfrm>
            <a:off x="-114300" y="-728836"/>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 name="Google Shape;98;p2"/>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 name="Google Shape;99;p2"/>
          <p:cNvSpPr txBox="1"/>
          <p:nvPr/>
        </p:nvSpPr>
        <p:spPr>
          <a:xfrm>
            <a:off x="4494535" y="1219200"/>
            <a:ext cx="9298800" cy="76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4999" u="none" cap="none" strike="noStrike">
                <a:solidFill>
                  <a:srgbClr val="1C1C1C"/>
                </a:solidFill>
                <a:latin typeface="Avenir"/>
                <a:ea typeface="Avenir"/>
                <a:cs typeface="Avenir"/>
                <a:sym typeface="Avenir"/>
              </a:rPr>
              <a:t>Faisons une entente de classe!</a:t>
            </a:r>
            <a:endParaRPr b="1" i="0" sz="4999" u="none" cap="none" strike="noStrike">
              <a:solidFill>
                <a:srgbClr val="1C1C1C"/>
              </a:solidFill>
              <a:latin typeface="Avenir"/>
              <a:ea typeface="Avenir"/>
              <a:cs typeface="Avenir"/>
              <a:sym typeface="Avenir"/>
            </a:endParaRPr>
          </a:p>
        </p:txBody>
      </p:sp>
      <p:sp>
        <p:nvSpPr>
          <p:cNvPr id="100" name="Google Shape;100;p2"/>
          <p:cNvSpPr txBox="1"/>
          <p:nvPr/>
        </p:nvSpPr>
        <p:spPr>
          <a:xfrm>
            <a:off x="2315250" y="2967200"/>
            <a:ext cx="13962300" cy="6026100"/>
          </a:xfrm>
          <a:prstGeom prst="rect">
            <a:avLst/>
          </a:prstGeom>
          <a:noFill/>
          <a:ln>
            <a:noFill/>
          </a:ln>
        </p:spPr>
        <p:txBody>
          <a:bodyPr anchorCtr="0" anchor="t" bIns="0" lIns="0" spcFirstLastPara="1" rIns="0" wrap="square" tIns="0">
            <a:spAutoFit/>
          </a:bodyPr>
          <a:lstStyle/>
          <a:p>
            <a:pPr indent="-425450" lvl="0" marL="457200" marR="0" rtl="0" algn="l">
              <a:lnSpc>
                <a:spcPct val="115000"/>
              </a:lnSpc>
              <a:spcBef>
                <a:spcPts val="0"/>
              </a:spcBef>
              <a:spcAft>
                <a:spcPts val="0"/>
              </a:spcAft>
              <a:buClr>
                <a:srgbClr val="F0F0F0"/>
              </a:buClr>
              <a:buSzPts val="3100"/>
              <a:buFont typeface="Avenir"/>
              <a:buChar char="❏"/>
            </a:pPr>
            <a:r>
              <a:rPr b="0" i="0" lang="en-US" sz="3100" u="none" cap="none" strike="noStrike">
                <a:solidFill>
                  <a:srgbClr val="F0F0F0"/>
                </a:solidFill>
                <a:latin typeface="Avenir"/>
                <a:ea typeface="Avenir"/>
                <a:cs typeface="Avenir"/>
                <a:sym typeface="Avenir"/>
              </a:rPr>
              <a:t>Tour de parole : Je lève la main avant de parler.</a:t>
            </a:r>
            <a:endParaRPr b="0" i="0" sz="31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F0F0F0"/>
              </a:solidFill>
              <a:latin typeface="Avenir"/>
              <a:ea typeface="Avenir"/>
              <a:cs typeface="Avenir"/>
              <a:sym typeface="Avenir"/>
            </a:endParaRPr>
          </a:p>
          <a:p>
            <a:pPr indent="-425450" lvl="0" marL="457200" marR="0" rtl="0" algn="l">
              <a:lnSpc>
                <a:spcPct val="115000"/>
              </a:lnSpc>
              <a:spcBef>
                <a:spcPts val="0"/>
              </a:spcBef>
              <a:spcAft>
                <a:spcPts val="0"/>
              </a:spcAft>
              <a:buClr>
                <a:srgbClr val="F0F0F0"/>
              </a:buClr>
              <a:buSzPts val="3100"/>
              <a:buFont typeface="Avenir"/>
              <a:buChar char="❏"/>
            </a:pPr>
            <a:r>
              <a:rPr b="0" i="0" lang="en-US" sz="3100" u="none" cap="none" strike="noStrike">
                <a:solidFill>
                  <a:srgbClr val="F0F0F0"/>
                </a:solidFill>
                <a:latin typeface="Avenir"/>
                <a:ea typeface="Avenir"/>
                <a:cs typeface="Avenir"/>
                <a:sym typeface="Avenir"/>
              </a:rPr>
              <a:t>Écoute : J’ai le droit d’être écouté, d’avoir de petits rires, de me sentir gêné.</a:t>
            </a:r>
            <a:endParaRPr b="0" i="0" sz="31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F0F0F0"/>
              </a:solidFill>
              <a:latin typeface="Avenir"/>
              <a:ea typeface="Avenir"/>
              <a:cs typeface="Avenir"/>
              <a:sym typeface="Avenir"/>
            </a:endParaRPr>
          </a:p>
          <a:p>
            <a:pPr indent="-425450" lvl="0" marL="457200" marR="0" rtl="0" algn="l">
              <a:lnSpc>
                <a:spcPct val="115000"/>
              </a:lnSpc>
              <a:spcBef>
                <a:spcPts val="0"/>
              </a:spcBef>
              <a:spcAft>
                <a:spcPts val="0"/>
              </a:spcAft>
              <a:buClr>
                <a:srgbClr val="F0F0F0"/>
              </a:buClr>
              <a:buSzPts val="3100"/>
              <a:buFont typeface="Avenir"/>
              <a:buChar char="❏"/>
            </a:pPr>
            <a:r>
              <a:rPr b="0" i="0" lang="en-US" sz="3100" u="none" cap="none" strike="noStrike">
                <a:solidFill>
                  <a:srgbClr val="F0F0F0"/>
                </a:solidFill>
                <a:latin typeface="Avenir"/>
                <a:ea typeface="Avenir"/>
                <a:cs typeface="Avenir"/>
                <a:sym typeface="Avenir"/>
              </a:rPr>
              <a:t>Vocabulaire : J’utilise les bons mots pour parler des parties du corps. </a:t>
            </a:r>
            <a:endParaRPr b="0" i="0" sz="31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F0F0F0"/>
              </a:solidFill>
              <a:latin typeface="Avenir"/>
              <a:ea typeface="Avenir"/>
              <a:cs typeface="Avenir"/>
              <a:sym typeface="Avenir"/>
            </a:endParaRPr>
          </a:p>
          <a:p>
            <a:pPr indent="-425450" lvl="0" marL="457200" marR="0" rtl="0" algn="l">
              <a:lnSpc>
                <a:spcPct val="115000"/>
              </a:lnSpc>
              <a:spcBef>
                <a:spcPts val="0"/>
              </a:spcBef>
              <a:spcAft>
                <a:spcPts val="0"/>
              </a:spcAft>
              <a:buClr>
                <a:srgbClr val="F0F0F0"/>
              </a:buClr>
              <a:buSzPts val="3100"/>
              <a:buFont typeface="Avenir"/>
              <a:buChar char="❏"/>
            </a:pPr>
            <a:r>
              <a:rPr b="0" i="0" lang="en-US" sz="3100" u="none" cap="none" strike="noStrike">
                <a:solidFill>
                  <a:srgbClr val="F0F0F0"/>
                </a:solidFill>
                <a:latin typeface="Avenir"/>
                <a:ea typeface="Avenir"/>
                <a:cs typeface="Avenir"/>
                <a:sym typeface="Avenir"/>
              </a:rPr>
              <a:t>Respect : des différences, des opinions, des sentiments, des idées des autres.</a:t>
            </a:r>
            <a:endParaRPr b="0" i="0" sz="31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F0F0F0"/>
              </a:solidFill>
              <a:latin typeface="Avenir"/>
              <a:ea typeface="Avenir"/>
              <a:cs typeface="Avenir"/>
              <a:sym typeface="Avenir"/>
            </a:endParaRPr>
          </a:p>
          <a:p>
            <a:pPr indent="-425450" lvl="0" marL="457200" marR="0" rtl="0" algn="l">
              <a:lnSpc>
                <a:spcPct val="115000"/>
              </a:lnSpc>
              <a:spcBef>
                <a:spcPts val="0"/>
              </a:spcBef>
              <a:spcAft>
                <a:spcPts val="0"/>
              </a:spcAft>
              <a:buClr>
                <a:srgbClr val="F0F0F0"/>
              </a:buClr>
              <a:buSzPts val="3100"/>
              <a:buFont typeface="Avenir"/>
              <a:buChar char="❏"/>
            </a:pPr>
            <a:r>
              <a:rPr b="0" i="0" lang="en-US" sz="3100" u="none" cap="none" strike="noStrike">
                <a:solidFill>
                  <a:srgbClr val="F0F0F0"/>
                </a:solidFill>
                <a:latin typeface="Avenir"/>
                <a:ea typeface="Avenir"/>
                <a:cs typeface="Avenir"/>
                <a:sym typeface="Avenir"/>
              </a:rPr>
              <a:t>Discrétion : Je ne répète pas en dehors de la classe ce qu’un élève dit ici.</a:t>
            </a:r>
            <a:endParaRPr b="0" i="0" sz="3100" u="none" cap="none" strike="noStrike">
              <a:solidFill>
                <a:srgbClr val="F0F0F0"/>
              </a:solidFill>
              <a:latin typeface="Avenir"/>
              <a:ea typeface="Avenir"/>
              <a:cs typeface="Avenir"/>
              <a:sym typeface="Avenir"/>
            </a:endParaRPr>
          </a:p>
          <a:p>
            <a:pPr indent="0" lvl="0" marL="0" marR="0" rtl="0" algn="ctr">
              <a:lnSpc>
                <a:spcPct val="160000"/>
              </a:lnSpc>
              <a:spcBef>
                <a:spcPts val="0"/>
              </a:spcBef>
              <a:spcAft>
                <a:spcPts val="0"/>
              </a:spcAft>
              <a:buClr>
                <a:srgbClr val="000000"/>
              </a:buClr>
              <a:buSzPts val="3500"/>
              <a:buFont typeface="Arial"/>
              <a:buNone/>
            </a:pPr>
            <a:r>
              <a:t/>
            </a:r>
            <a:endParaRPr b="0" i="0" sz="3500" u="none" cap="none" strike="noStrike">
              <a:solidFill>
                <a:srgbClr val="F0F0F0"/>
              </a:solidFill>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A2B1"/>
        </a:solidFill>
      </p:bgPr>
    </p:bg>
    <p:spTree>
      <p:nvGrpSpPr>
        <p:cNvPr id="306" name="Shape 306"/>
        <p:cNvGrpSpPr/>
        <p:nvPr/>
      </p:nvGrpSpPr>
      <p:grpSpPr>
        <a:xfrm>
          <a:off x="0" y="0"/>
          <a:ext cx="0" cy="0"/>
          <a:chOff x="0" y="0"/>
          <a:chExt cx="0" cy="0"/>
        </a:xfrm>
      </p:grpSpPr>
      <p:sp>
        <p:nvSpPr>
          <p:cNvPr id="307" name="Google Shape;307;p20"/>
          <p:cNvSpPr/>
          <p:nvPr/>
        </p:nvSpPr>
        <p:spPr>
          <a:xfrm>
            <a:off x="-114300" y="-728836"/>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8" name="Google Shape;308;p20"/>
          <p:cNvSpPr txBox="1"/>
          <p:nvPr/>
        </p:nvSpPr>
        <p:spPr>
          <a:xfrm>
            <a:off x="4494535" y="838200"/>
            <a:ext cx="92988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Poussons nos réflexions</a:t>
            </a:r>
            <a:endParaRPr b="1" i="0" sz="5600" u="none" cap="none" strike="noStrike">
              <a:solidFill>
                <a:srgbClr val="1C1C1C"/>
              </a:solidFill>
              <a:latin typeface="Avenir"/>
              <a:ea typeface="Avenir"/>
              <a:cs typeface="Avenir"/>
              <a:sym typeface="Avenir"/>
            </a:endParaRPr>
          </a:p>
        </p:txBody>
      </p:sp>
      <p:sp>
        <p:nvSpPr>
          <p:cNvPr id="309" name="Google Shape;309;p20"/>
          <p:cNvSpPr txBox="1"/>
          <p:nvPr/>
        </p:nvSpPr>
        <p:spPr>
          <a:xfrm>
            <a:off x="3040425" y="3429000"/>
            <a:ext cx="6382200" cy="29739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Clr>
                <a:srgbClr val="000000"/>
              </a:buClr>
              <a:buSzPts val="4600"/>
              <a:buFont typeface="Arial"/>
              <a:buNone/>
            </a:pPr>
            <a:r>
              <a:rPr b="1" i="0" lang="en-US" sz="4600" u="none" cap="none" strike="noStrike">
                <a:solidFill>
                  <a:srgbClr val="434343"/>
                </a:solidFill>
                <a:latin typeface="Avenir"/>
                <a:ea typeface="Avenir"/>
                <a:cs typeface="Avenir"/>
                <a:sym typeface="Avenir"/>
              </a:rPr>
              <a:t>Chaque équipe lit son scenario et explique les 3 réponses discutées . </a:t>
            </a:r>
            <a:endParaRPr b="1" i="0" sz="2000" u="none" cap="none" strike="noStrike">
              <a:solidFill>
                <a:srgbClr val="434343"/>
              </a:solidFill>
              <a:latin typeface="Arial"/>
              <a:ea typeface="Arial"/>
              <a:cs typeface="Arial"/>
              <a:sym typeface="Arial"/>
            </a:endParaRPr>
          </a:p>
        </p:txBody>
      </p:sp>
      <p:pic>
        <p:nvPicPr>
          <p:cNvPr id="310" name="Google Shape;310;p20"/>
          <p:cNvPicPr preferRelativeResize="0"/>
          <p:nvPr/>
        </p:nvPicPr>
        <p:blipFill rotWithShape="1">
          <a:blip r:embed="rId4">
            <a:alphaModFix/>
          </a:blip>
          <a:srcRect b="0" l="0" r="0" t="0"/>
          <a:stretch/>
        </p:blipFill>
        <p:spPr>
          <a:xfrm>
            <a:off x="10315074" y="2384808"/>
            <a:ext cx="5062325" cy="5062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grpSp>
        <p:nvGrpSpPr>
          <p:cNvPr id="315" name="Google Shape;315;p19"/>
          <p:cNvGrpSpPr/>
          <p:nvPr/>
        </p:nvGrpSpPr>
        <p:grpSpPr>
          <a:xfrm>
            <a:off x="-239425" y="-144661"/>
            <a:ext cx="18706719" cy="10431661"/>
            <a:chOff x="0" y="-38100"/>
            <a:chExt cx="4926873" cy="2747433"/>
          </a:xfrm>
        </p:grpSpPr>
        <p:sp>
          <p:nvSpPr>
            <p:cNvPr id="316" name="Google Shape;316;p19"/>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7" name="Google Shape;317;p19"/>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18" name="Google Shape;318;p19"/>
          <p:cNvSpPr/>
          <p:nvPr/>
        </p:nvSpPr>
        <p:spPr>
          <a:xfrm>
            <a:off x="-239425" y="9403140"/>
            <a:ext cx="18706719" cy="793248"/>
          </a:xfrm>
          <a:custGeom>
            <a:rect b="b" l="l" r="r" t="t"/>
            <a:pathLst>
              <a:path extrusionOk="0" h="793248" w="18706719">
                <a:moveTo>
                  <a:pt x="0" y="0"/>
                </a:moveTo>
                <a:lnTo>
                  <a:pt x="18706719" y="0"/>
                </a:lnTo>
                <a:lnTo>
                  <a:pt x="18706719" y="793247"/>
                </a:lnTo>
                <a:lnTo>
                  <a:pt x="0" y="793247"/>
                </a:lnTo>
                <a:lnTo>
                  <a:pt x="0" y="0"/>
                </a:lnTo>
                <a:close/>
              </a:path>
            </a:pathLst>
          </a:custGeom>
          <a:blipFill rotWithShape="1">
            <a:blip r:embed="rId3">
              <a:alphaModFix/>
            </a:blip>
            <a:stretch>
              <a:fillRect b="-315550" l="0" r="-3626" t="-495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9" name="Google Shape;319;p19"/>
          <p:cNvSpPr txBox="1"/>
          <p:nvPr/>
        </p:nvSpPr>
        <p:spPr>
          <a:xfrm>
            <a:off x="4876352" y="624998"/>
            <a:ext cx="9349200" cy="1853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Signaux positifs lors des fréquentations en ligne</a:t>
            </a:r>
            <a:endParaRPr b="1" i="0" sz="5600" u="none" cap="none" strike="noStrike">
              <a:solidFill>
                <a:srgbClr val="1C1C1C"/>
              </a:solidFill>
              <a:latin typeface="Avenir"/>
              <a:ea typeface="Avenir"/>
              <a:cs typeface="Avenir"/>
              <a:sym typeface="Avenir"/>
            </a:endParaRPr>
          </a:p>
        </p:txBody>
      </p:sp>
      <p:sp>
        <p:nvSpPr>
          <p:cNvPr id="320" name="Google Shape;320;p19"/>
          <p:cNvSpPr txBox="1"/>
          <p:nvPr/>
        </p:nvSpPr>
        <p:spPr>
          <a:xfrm>
            <a:off x="1366117" y="3330625"/>
            <a:ext cx="8294700" cy="43284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Clr>
                <a:srgbClr val="000000"/>
              </a:buClr>
              <a:buSzPts val="3800"/>
              <a:buFont typeface="Arial"/>
              <a:buNone/>
            </a:pPr>
            <a:r>
              <a:rPr b="0" i="0" lang="en-US" sz="3800" u="none" cap="none" strike="noStrike">
                <a:solidFill>
                  <a:srgbClr val="434343"/>
                </a:solidFill>
                <a:latin typeface="Avenir"/>
                <a:ea typeface="Avenir"/>
                <a:cs typeface="Avenir"/>
                <a:sym typeface="Avenir"/>
              </a:rPr>
              <a:t>Quels sont des exemples de « signaux positifs » lors des fréquentations en ligne? Dresse une liste de signes qui caractérisent une approche sécuritaire.</a:t>
            </a:r>
            <a:endParaRPr b="0" i="0" sz="1700" u="none" cap="none" strike="noStrike">
              <a:solidFill>
                <a:srgbClr val="434343"/>
              </a:solidFill>
              <a:latin typeface="Arial"/>
              <a:ea typeface="Arial"/>
              <a:cs typeface="Arial"/>
              <a:sym typeface="Arial"/>
            </a:endParaRPr>
          </a:p>
        </p:txBody>
      </p:sp>
      <p:pic>
        <p:nvPicPr>
          <p:cNvPr id="321" name="Google Shape;321;p19"/>
          <p:cNvPicPr preferRelativeResize="0"/>
          <p:nvPr/>
        </p:nvPicPr>
        <p:blipFill rotWithShape="1">
          <a:blip r:embed="rId4">
            <a:alphaModFix/>
          </a:blip>
          <a:srcRect b="0" l="0" r="0" t="0"/>
          <a:stretch/>
        </p:blipFill>
        <p:spPr>
          <a:xfrm>
            <a:off x="10588888" y="3429010"/>
            <a:ext cx="3568616" cy="4328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1"/>
          <p:cNvSpPr/>
          <p:nvPr/>
        </p:nvSpPr>
        <p:spPr>
          <a:xfrm>
            <a:off x="0" y="3810"/>
            <a:ext cx="18294778" cy="10283190"/>
          </a:xfrm>
          <a:custGeom>
            <a:rect b="b" l="l" r="r" t="t"/>
            <a:pathLst>
              <a:path extrusionOk="0" h="10283190" w="18294778">
                <a:moveTo>
                  <a:pt x="0" y="0"/>
                </a:moveTo>
                <a:lnTo>
                  <a:pt x="18294778" y="0"/>
                </a:lnTo>
                <a:lnTo>
                  <a:pt x="18294778" y="10283190"/>
                </a:lnTo>
                <a:lnTo>
                  <a:pt x="0" y="1028319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27" name="Google Shape;327;p21"/>
          <p:cNvPicPr preferRelativeResize="0"/>
          <p:nvPr/>
        </p:nvPicPr>
        <p:blipFill rotWithShape="1">
          <a:blip r:embed="rId4">
            <a:alphaModFix/>
          </a:blip>
          <a:srcRect b="0" l="0" r="0" t="0"/>
          <a:stretch/>
        </p:blipFill>
        <p:spPr>
          <a:xfrm>
            <a:off x="1697209" y="952758"/>
            <a:ext cx="14900376" cy="8381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grpSp>
        <p:nvGrpSpPr>
          <p:cNvPr id="332" name="Google Shape;332;p22"/>
          <p:cNvGrpSpPr/>
          <p:nvPr/>
        </p:nvGrpSpPr>
        <p:grpSpPr>
          <a:xfrm>
            <a:off x="-201706" y="2581730"/>
            <a:ext cx="18669000" cy="7906976"/>
            <a:chOff x="0" y="-38100"/>
            <a:chExt cx="4916938" cy="2082496"/>
          </a:xfrm>
        </p:grpSpPr>
        <p:sp>
          <p:nvSpPr>
            <p:cNvPr id="333" name="Google Shape;333;p22"/>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4" name="Google Shape;334;p22"/>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2"/>
          <p:cNvGrpSpPr/>
          <p:nvPr/>
        </p:nvGrpSpPr>
        <p:grpSpPr>
          <a:xfrm>
            <a:off x="-201706" y="-279132"/>
            <a:ext cx="18669000" cy="3275585"/>
            <a:chOff x="0" y="-38100"/>
            <a:chExt cx="4916938" cy="862705"/>
          </a:xfrm>
        </p:grpSpPr>
        <p:sp>
          <p:nvSpPr>
            <p:cNvPr id="336" name="Google Shape;336;p22"/>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7" name="Google Shape;337;p22"/>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22"/>
          <p:cNvSpPr txBox="1"/>
          <p:nvPr/>
        </p:nvSpPr>
        <p:spPr>
          <a:xfrm>
            <a:off x="3937011" y="1145000"/>
            <a:ext cx="103917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Sécurité en ligne: à toi de jouer!</a:t>
            </a:r>
            <a:endParaRPr b="1" i="0" sz="5600" u="none" cap="none" strike="noStrike">
              <a:solidFill>
                <a:srgbClr val="1C1C1C"/>
              </a:solidFill>
              <a:latin typeface="Avenir"/>
              <a:ea typeface="Avenir"/>
              <a:cs typeface="Avenir"/>
              <a:sym typeface="Avenir"/>
            </a:endParaRPr>
          </a:p>
        </p:txBody>
      </p:sp>
      <p:sp>
        <p:nvSpPr>
          <p:cNvPr id="339" name="Google Shape;339;p22"/>
          <p:cNvSpPr txBox="1"/>
          <p:nvPr/>
        </p:nvSpPr>
        <p:spPr>
          <a:xfrm>
            <a:off x="1144197" y="3948356"/>
            <a:ext cx="8294700" cy="4875600"/>
          </a:xfrm>
          <a:prstGeom prst="rect">
            <a:avLst/>
          </a:prstGeom>
          <a:noFill/>
          <a:ln>
            <a:noFill/>
          </a:ln>
        </p:spPr>
        <p:txBody>
          <a:bodyPr anchorCtr="0" anchor="t" bIns="0" lIns="0" spcFirstLastPara="1" rIns="0" wrap="square" tIns="0">
            <a:spAutoFit/>
          </a:bodyPr>
          <a:lstStyle/>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Que pourrait-il arriver si tu recevais ou envoyais un sexto ? Joue à PHOTOS INTIMES, un jeu de prise de décisions sur le sextage dans lequel tu contrôles le déroulement de l’histoire.</a:t>
            </a:r>
            <a:endParaRPr b="0" i="0" sz="3500" u="none" cap="none" strike="noStrike">
              <a:solidFill>
                <a:srgbClr val="1C1C1C"/>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Clique sur l’image pour te rendre sur le site de Jeunesse J’écoute…</a:t>
            </a:r>
            <a:endParaRPr b="0" i="0" sz="3500" u="none" cap="none" strike="noStrike">
              <a:solidFill>
                <a:srgbClr val="1C1C1C"/>
              </a:solidFill>
              <a:latin typeface="Avenir"/>
              <a:ea typeface="Avenir"/>
              <a:cs typeface="Avenir"/>
              <a:sym typeface="Avenir"/>
            </a:endParaRPr>
          </a:p>
        </p:txBody>
      </p:sp>
      <p:pic>
        <p:nvPicPr>
          <p:cNvPr id="340" name="Google Shape;340;p22">
            <a:hlinkClick r:id="rId3"/>
          </p:cNvPr>
          <p:cNvPicPr preferRelativeResize="0"/>
          <p:nvPr/>
        </p:nvPicPr>
        <p:blipFill rotWithShape="1">
          <a:blip r:embed="rId4">
            <a:alphaModFix/>
          </a:blip>
          <a:srcRect b="0" l="0" r="0" t="0"/>
          <a:stretch/>
        </p:blipFill>
        <p:spPr>
          <a:xfrm>
            <a:off x="10350700" y="4097439"/>
            <a:ext cx="5827376" cy="4577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grpSp>
        <p:nvGrpSpPr>
          <p:cNvPr id="345" name="Google Shape;345;p24"/>
          <p:cNvGrpSpPr/>
          <p:nvPr/>
        </p:nvGrpSpPr>
        <p:grpSpPr>
          <a:xfrm>
            <a:off x="0" y="-144661"/>
            <a:ext cx="634634" cy="10431661"/>
            <a:chOff x="0" y="-38100"/>
            <a:chExt cx="167146" cy="2747433"/>
          </a:xfrm>
        </p:grpSpPr>
        <p:sp>
          <p:nvSpPr>
            <p:cNvPr id="346" name="Google Shape;346;p24"/>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7" name="Google Shape;347;p24"/>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4"/>
          <p:cNvGrpSpPr/>
          <p:nvPr/>
        </p:nvGrpSpPr>
        <p:grpSpPr>
          <a:xfrm>
            <a:off x="634634" y="-144662"/>
            <a:ext cx="17832779" cy="10431728"/>
            <a:chOff x="0" y="-38100"/>
            <a:chExt cx="4696668" cy="2747433"/>
          </a:xfrm>
        </p:grpSpPr>
        <p:sp>
          <p:nvSpPr>
            <p:cNvPr id="349" name="Google Shape;349;p24"/>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0" name="Google Shape;350;p24"/>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1" name="Google Shape;351;p24"/>
          <p:cNvSpPr/>
          <p:nvPr/>
        </p:nvSpPr>
        <p:spPr>
          <a:xfrm>
            <a:off x="253634" y="-725735"/>
            <a:ext cx="4267696" cy="4267696"/>
          </a:xfrm>
          <a:custGeom>
            <a:rect b="b" l="l" r="r" t="t"/>
            <a:pathLst>
              <a:path extrusionOk="0" h="4267696" w="4267696">
                <a:moveTo>
                  <a:pt x="0" y="0"/>
                </a:moveTo>
                <a:lnTo>
                  <a:pt x="4267696" y="0"/>
                </a:lnTo>
                <a:lnTo>
                  <a:pt x="4267696" y="4267696"/>
                </a:lnTo>
                <a:lnTo>
                  <a:pt x="0" y="42676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2" name="Google Shape;352;p24"/>
          <p:cNvSpPr txBox="1"/>
          <p:nvPr/>
        </p:nvSpPr>
        <p:spPr>
          <a:xfrm>
            <a:off x="3875175" y="691800"/>
            <a:ext cx="113517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Quelle est ta réflexion actuelle?</a:t>
            </a:r>
            <a:endParaRPr b="1" i="0" sz="5600" u="none" cap="none" strike="noStrike">
              <a:solidFill>
                <a:srgbClr val="1C1C1C"/>
              </a:solidFill>
              <a:latin typeface="Avenir"/>
              <a:ea typeface="Avenir"/>
              <a:cs typeface="Avenir"/>
              <a:sym typeface="Avenir"/>
            </a:endParaRPr>
          </a:p>
        </p:txBody>
      </p:sp>
      <p:sp>
        <p:nvSpPr>
          <p:cNvPr id="353" name="Google Shape;353;p24"/>
          <p:cNvSpPr txBox="1"/>
          <p:nvPr/>
        </p:nvSpPr>
        <p:spPr>
          <a:xfrm>
            <a:off x="1459950" y="2452338"/>
            <a:ext cx="15368100" cy="24105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Clr>
                <a:srgbClr val="000000"/>
              </a:buClr>
              <a:buSzPts val="2700"/>
              <a:buFont typeface="Arial"/>
              <a:buNone/>
            </a:pPr>
            <a:r>
              <a:rPr b="0" i="0" lang="en-US" sz="2700" u="none" cap="none" strike="noStrike">
                <a:solidFill>
                  <a:srgbClr val="434343"/>
                </a:solidFill>
                <a:latin typeface="Avenir"/>
                <a:ea typeface="Avenir"/>
                <a:cs typeface="Avenir"/>
                <a:sym typeface="Avenir"/>
              </a:rPr>
              <a:t>« Le consentement est l’accord volontaire, enthousiaste, créatif, voulu, mutuel, honnête et clair d’une personne sobre de participer à une activité sexuelle précise. Le consentement est actif : il ne peut être obtenu de manière contraignante ou abusive. Le consentement est un processus qui doit être accordé au moment de chaque étape d’une interaction intime ou physique. »</a:t>
            </a:r>
            <a:endParaRPr b="0" i="0" sz="2700" u="none" cap="none" strike="noStrike">
              <a:solidFill>
                <a:srgbClr val="434343"/>
              </a:solidFill>
              <a:latin typeface="Arial"/>
              <a:ea typeface="Arial"/>
              <a:cs typeface="Arial"/>
              <a:sym typeface="Arial"/>
            </a:endParaRPr>
          </a:p>
        </p:txBody>
      </p:sp>
      <p:sp>
        <p:nvSpPr>
          <p:cNvPr id="354" name="Google Shape;354;p24"/>
          <p:cNvSpPr txBox="1"/>
          <p:nvPr/>
        </p:nvSpPr>
        <p:spPr>
          <a:xfrm>
            <a:off x="2232425" y="5378650"/>
            <a:ext cx="15054000" cy="395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en-US" sz="2800" u="none" cap="none" strike="noStrike">
                <a:solidFill>
                  <a:srgbClr val="1C1C1C"/>
                </a:solidFill>
                <a:latin typeface="Avenir"/>
                <a:ea typeface="Avenir"/>
                <a:cs typeface="Avenir"/>
                <a:sym typeface="Avenir"/>
              </a:rPr>
              <a:t>À quel degré cette définition du consentement correspond-elle à ce que tu crois que cela signifie?</a:t>
            </a:r>
            <a:endParaRPr b="0" i="0" sz="28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21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0" i="0" lang="en-US" sz="2800" u="none" cap="none" strike="noStrike">
                <a:solidFill>
                  <a:srgbClr val="1C1C1C"/>
                </a:solidFill>
                <a:latin typeface="Avenir"/>
                <a:ea typeface="Avenir"/>
                <a:cs typeface="Avenir"/>
                <a:sym typeface="Avenir"/>
              </a:rPr>
              <a:t>Réponds au sondage suivant de manière anonyme :    </a:t>
            </a:r>
            <a:endParaRPr b="0" i="0" sz="28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1000" u="none" cap="none" strike="noStrike">
              <a:solidFill>
                <a:srgbClr val="1C1C1C"/>
              </a:solidFill>
              <a:latin typeface="Avenir"/>
              <a:ea typeface="Avenir"/>
              <a:cs typeface="Avenir"/>
              <a:sym typeface="Avenir"/>
            </a:endParaRPr>
          </a:p>
          <a:p>
            <a:pPr indent="-406400" lvl="0" marL="1943100" marR="0" rtl="0" algn="l">
              <a:lnSpc>
                <a:spcPct val="115000"/>
              </a:lnSpc>
              <a:spcBef>
                <a:spcPts val="0"/>
              </a:spcBef>
              <a:spcAft>
                <a:spcPts val="0"/>
              </a:spcAft>
              <a:buClr>
                <a:srgbClr val="1C1C1C"/>
              </a:buClr>
              <a:buSzPts val="2800"/>
              <a:buFont typeface="Avenir"/>
              <a:buChar char="●"/>
            </a:pPr>
            <a:r>
              <a:rPr b="0" i="0" lang="en-US" sz="2800" u="none" cap="none" strike="noStrike">
                <a:solidFill>
                  <a:srgbClr val="1C1C1C"/>
                </a:solidFill>
                <a:latin typeface="Avenir"/>
                <a:ea typeface="Avenir"/>
                <a:cs typeface="Avenir"/>
                <a:sym typeface="Avenir"/>
              </a:rPr>
              <a:t>Ça correspond parfaitement!</a:t>
            </a:r>
            <a:endParaRPr b="0" i="0" sz="2800" u="none" cap="none" strike="noStrike">
              <a:solidFill>
                <a:srgbClr val="1C1C1C"/>
              </a:solidFill>
              <a:latin typeface="Avenir"/>
              <a:ea typeface="Avenir"/>
              <a:cs typeface="Avenir"/>
              <a:sym typeface="Avenir"/>
            </a:endParaRPr>
          </a:p>
          <a:p>
            <a:pPr indent="-406400" lvl="0" marL="1943100" marR="0" rtl="0" algn="l">
              <a:lnSpc>
                <a:spcPct val="115000"/>
              </a:lnSpc>
              <a:spcBef>
                <a:spcPts val="0"/>
              </a:spcBef>
              <a:spcAft>
                <a:spcPts val="0"/>
              </a:spcAft>
              <a:buClr>
                <a:srgbClr val="1C1C1C"/>
              </a:buClr>
              <a:buSzPts val="2800"/>
              <a:buFont typeface="Avenir"/>
              <a:buChar char="●"/>
            </a:pPr>
            <a:r>
              <a:rPr b="0" i="0" lang="en-US" sz="2800" u="none" cap="none" strike="noStrike">
                <a:solidFill>
                  <a:srgbClr val="1C1C1C"/>
                </a:solidFill>
                <a:latin typeface="Avenir"/>
                <a:ea typeface="Avenir"/>
                <a:cs typeface="Avenir"/>
                <a:sym typeface="Avenir"/>
              </a:rPr>
              <a:t>Ça correspond très bien à ce que je crois	</a:t>
            </a:r>
            <a:endParaRPr b="0" i="0" sz="2800" u="none" cap="none" strike="noStrike">
              <a:solidFill>
                <a:srgbClr val="1C1C1C"/>
              </a:solidFill>
              <a:latin typeface="Avenir"/>
              <a:ea typeface="Avenir"/>
              <a:cs typeface="Avenir"/>
              <a:sym typeface="Avenir"/>
            </a:endParaRPr>
          </a:p>
          <a:p>
            <a:pPr indent="-406400" lvl="0" marL="1943100" marR="0" rtl="0" algn="l">
              <a:lnSpc>
                <a:spcPct val="115000"/>
              </a:lnSpc>
              <a:spcBef>
                <a:spcPts val="0"/>
              </a:spcBef>
              <a:spcAft>
                <a:spcPts val="0"/>
              </a:spcAft>
              <a:buClr>
                <a:srgbClr val="1C1C1C"/>
              </a:buClr>
              <a:buSzPts val="2800"/>
              <a:buFont typeface="Avenir"/>
              <a:buChar char="●"/>
            </a:pPr>
            <a:r>
              <a:rPr b="0" i="0" lang="en-US" sz="2800" u="none" cap="none" strike="noStrike">
                <a:solidFill>
                  <a:srgbClr val="1C1C1C"/>
                </a:solidFill>
                <a:latin typeface="Avenir"/>
                <a:ea typeface="Avenir"/>
                <a:cs typeface="Avenir"/>
                <a:sym typeface="Avenir"/>
              </a:rPr>
              <a:t>Ça correspond un peu à ce que je crois</a:t>
            </a:r>
            <a:endParaRPr b="0" i="0" sz="2800" u="none" cap="none" strike="noStrike">
              <a:solidFill>
                <a:srgbClr val="1C1C1C"/>
              </a:solidFill>
              <a:latin typeface="Avenir"/>
              <a:ea typeface="Avenir"/>
              <a:cs typeface="Avenir"/>
              <a:sym typeface="Avenir"/>
            </a:endParaRPr>
          </a:p>
          <a:p>
            <a:pPr indent="-406400" lvl="0" marL="1943100" marR="0" rtl="0" algn="l">
              <a:lnSpc>
                <a:spcPct val="115000"/>
              </a:lnSpc>
              <a:spcBef>
                <a:spcPts val="0"/>
              </a:spcBef>
              <a:spcAft>
                <a:spcPts val="0"/>
              </a:spcAft>
              <a:buClr>
                <a:srgbClr val="1C1C1C"/>
              </a:buClr>
              <a:buSzPts val="2800"/>
              <a:buFont typeface="Avenir"/>
              <a:buChar char="●"/>
            </a:pPr>
            <a:r>
              <a:rPr b="0" i="0" lang="en-US" sz="2800" u="none" cap="none" strike="noStrike">
                <a:solidFill>
                  <a:srgbClr val="1C1C1C"/>
                </a:solidFill>
                <a:latin typeface="Avenir"/>
                <a:ea typeface="Avenir"/>
                <a:cs typeface="Avenir"/>
                <a:sym typeface="Avenir"/>
              </a:rPr>
              <a:t>Ça ne correspond pas du tout à ce que je crois.</a:t>
            </a:r>
            <a:endParaRPr b="0" i="0" sz="2800" u="none" cap="none" strike="noStrike">
              <a:solidFill>
                <a:srgbClr val="1C1C1C"/>
              </a:solidFill>
              <a:latin typeface="Avenir"/>
              <a:ea typeface="Avenir"/>
              <a:cs typeface="Avenir"/>
              <a:sym typeface="Avenir"/>
            </a:endParaRPr>
          </a:p>
        </p:txBody>
      </p:sp>
      <p:pic>
        <p:nvPicPr>
          <p:cNvPr id="355" name="Google Shape;355;p24"/>
          <p:cNvPicPr preferRelativeResize="0"/>
          <p:nvPr/>
        </p:nvPicPr>
        <p:blipFill rotWithShape="1">
          <a:blip r:embed="rId4">
            <a:alphaModFix/>
          </a:blip>
          <a:srcRect b="0" l="0" r="0" t="0"/>
          <a:stretch/>
        </p:blipFill>
        <p:spPr>
          <a:xfrm>
            <a:off x="14361075" y="6176525"/>
            <a:ext cx="3320100" cy="3320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grpSp>
        <p:nvGrpSpPr>
          <p:cNvPr id="360" name="Google Shape;360;p23"/>
          <p:cNvGrpSpPr/>
          <p:nvPr/>
        </p:nvGrpSpPr>
        <p:grpSpPr>
          <a:xfrm>
            <a:off x="0" y="-144661"/>
            <a:ext cx="5782235" cy="10431661"/>
            <a:chOff x="0" y="-38100"/>
            <a:chExt cx="1522893" cy="2747433"/>
          </a:xfrm>
        </p:grpSpPr>
        <p:sp>
          <p:nvSpPr>
            <p:cNvPr id="361" name="Google Shape;361;p23"/>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2" name="Google Shape;362;p23"/>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23"/>
          <p:cNvGrpSpPr/>
          <p:nvPr/>
        </p:nvGrpSpPr>
        <p:grpSpPr>
          <a:xfrm>
            <a:off x="5782235" y="-144661"/>
            <a:ext cx="12685059" cy="10431661"/>
            <a:chOff x="0" y="-38100"/>
            <a:chExt cx="3340921" cy="2747433"/>
          </a:xfrm>
        </p:grpSpPr>
        <p:sp>
          <p:nvSpPr>
            <p:cNvPr id="364" name="Google Shape;364;p23"/>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5" name="Google Shape;365;p23"/>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66" name="Google Shape;366;p23"/>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7" name="Google Shape;367;p23"/>
          <p:cNvSpPr txBox="1"/>
          <p:nvPr/>
        </p:nvSpPr>
        <p:spPr>
          <a:xfrm>
            <a:off x="697052" y="838200"/>
            <a:ext cx="4753500" cy="185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en-US" sz="5600" u="none" cap="none" strike="noStrike">
                <a:solidFill>
                  <a:srgbClr val="1C1C1C"/>
                </a:solidFill>
                <a:latin typeface="Avenir"/>
                <a:ea typeface="Avenir"/>
                <a:cs typeface="Avenir"/>
                <a:sym typeface="Avenir"/>
              </a:rPr>
              <a:t>Avertissement </a:t>
            </a:r>
            <a:endParaRPr b="1" i="0" sz="56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et soutien</a:t>
            </a:r>
            <a:endParaRPr b="1" i="0" sz="5600" u="none" cap="none" strike="noStrike">
              <a:solidFill>
                <a:srgbClr val="1C1C1C"/>
              </a:solidFill>
              <a:latin typeface="Avenir"/>
              <a:ea typeface="Avenir"/>
              <a:cs typeface="Avenir"/>
              <a:sym typeface="Avenir"/>
            </a:endParaRPr>
          </a:p>
        </p:txBody>
      </p:sp>
      <p:sp>
        <p:nvSpPr>
          <p:cNvPr id="368" name="Google Shape;368;p23"/>
          <p:cNvSpPr txBox="1"/>
          <p:nvPr/>
        </p:nvSpPr>
        <p:spPr>
          <a:xfrm>
            <a:off x="7235963" y="1114426"/>
            <a:ext cx="8294700" cy="845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en-US" sz="2700" u="none" cap="none" strike="noStrike">
                <a:solidFill>
                  <a:srgbClr val="74A2B1"/>
                </a:solidFill>
                <a:latin typeface="Avenir"/>
                <a:ea typeface="Avenir"/>
                <a:cs typeface="Avenir"/>
                <a:sym typeface="Avenir"/>
              </a:rPr>
              <a:t>Ressources en milieu scolaire :</a:t>
            </a:r>
            <a:endParaRPr b="1" i="0" sz="2700" u="none" cap="none" strike="noStrike">
              <a:solidFill>
                <a:srgbClr val="74A2B1"/>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1" i="0" sz="2700" u="none" cap="none" strike="noStrike">
              <a:solidFill>
                <a:srgbClr val="74A2B1"/>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1" i="0" lang="en-US" sz="2700" u="none" cap="none" strike="noStrike">
                <a:solidFill>
                  <a:srgbClr val="74A2B1"/>
                </a:solidFill>
                <a:latin typeface="Avenir"/>
                <a:ea typeface="Avenir"/>
                <a:cs typeface="Avenir"/>
                <a:sym typeface="Avenir"/>
              </a:rPr>
              <a:t>Ressources au Québec:</a:t>
            </a:r>
            <a:endParaRPr b="1" i="0" sz="2700" u="none" cap="none" strike="noStrike">
              <a:solidFill>
                <a:srgbClr val="74A2B1"/>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1" i="0" lang="en-US" sz="2400" u="none" cap="none" strike="noStrike">
                <a:solidFill>
                  <a:srgbClr val="000000"/>
                </a:solidFill>
                <a:latin typeface="Avenir"/>
                <a:ea typeface="Avenir"/>
                <a:cs typeface="Avenir"/>
                <a:sym typeface="Avenir"/>
              </a:rPr>
              <a:t>https://jeunessejecoute.ca/</a:t>
            </a:r>
            <a:endParaRPr b="1" i="0" sz="2400" u="none" cap="none" strike="noStrike">
              <a:solidFill>
                <a:srgbClr val="000000"/>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1" i="0" sz="2700" u="none" cap="none" strike="noStrike">
              <a:solidFill>
                <a:srgbClr val="74A2B1"/>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1" i="0" lang="en-US" sz="2700" u="none" cap="none" strike="noStrike">
                <a:solidFill>
                  <a:srgbClr val="74A2B1"/>
                </a:solidFill>
                <a:latin typeface="Avenir"/>
                <a:ea typeface="Avenir"/>
                <a:cs typeface="Avenir"/>
                <a:sym typeface="Avenir"/>
              </a:rPr>
              <a:t>Liste des ressources par région du Québec:</a:t>
            </a:r>
            <a:endParaRPr b="1" i="0" sz="2700" u="none" cap="none" strike="noStrike">
              <a:solidFill>
                <a:srgbClr val="74A2B1"/>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2400" u="none" cap="none" strike="noStrike">
                <a:solidFill>
                  <a:srgbClr val="1C1C1C"/>
                </a:solidFill>
                <a:latin typeface="Avenir"/>
                <a:ea typeface="Avenir"/>
                <a:cs typeface="Avenir"/>
                <a:sym typeface="Avenir"/>
              </a:rPr>
              <a:t>https://www.quebec.ca/famille-et-soutien-aux-personnes/violences/agression-sexuelle-aide-ressources/organismes-d-aide-aux-victimes</a:t>
            </a:r>
            <a:endParaRPr b="0" i="0" sz="24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24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1" i="0" lang="en-US" sz="2400" u="none" cap="none" strike="noStrike">
                <a:solidFill>
                  <a:schemeClr val="dk1"/>
                </a:solidFill>
                <a:latin typeface="Avenir"/>
                <a:ea typeface="Avenir"/>
                <a:cs typeface="Avenir"/>
                <a:sym typeface="Avenir"/>
              </a:rPr>
              <a:t>Ligne d’urgence canadienne contre la traite des personnes</a:t>
            </a:r>
            <a:r>
              <a:rPr b="0" i="0" lang="en-US" sz="2400" u="none" cap="none" strike="noStrike">
                <a:solidFill>
                  <a:srgbClr val="1C1C1C"/>
                </a:solidFill>
                <a:latin typeface="Avenir"/>
                <a:ea typeface="Avenir"/>
                <a:cs typeface="Avenir"/>
                <a:sym typeface="Avenir"/>
              </a:rPr>
              <a:t> </a:t>
            </a:r>
            <a:endParaRPr b="0" i="0" sz="24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2400" u="none" cap="none" strike="noStrike">
                <a:solidFill>
                  <a:srgbClr val="1C1C1C"/>
                </a:solidFill>
                <a:latin typeface="Avenir"/>
                <a:ea typeface="Avenir"/>
                <a:cs typeface="Avenir"/>
                <a:sym typeface="Avenir"/>
              </a:rPr>
              <a:t>canadianhumantraffickinghotline.ca/fr/</a:t>
            </a:r>
            <a:endParaRPr b="0" i="0" sz="24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2400" u="none" cap="none" strike="noStrike">
                <a:solidFill>
                  <a:srgbClr val="1C1C1C"/>
                </a:solidFill>
                <a:latin typeface="Avenir"/>
                <a:ea typeface="Avenir"/>
                <a:cs typeface="Avenir"/>
                <a:sym typeface="Avenir"/>
              </a:rPr>
              <a:t>ENG/FR - Clavardage en ligne disponible </a:t>
            </a:r>
            <a:endParaRPr b="0" i="0" sz="24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24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1" i="0" lang="en-US" sz="2400" u="none" cap="none" strike="noStrike">
                <a:solidFill>
                  <a:schemeClr val="dk1"/>
                </a:solidFill>
                <a:latin typeface="Avenir"/>
                <a:ea typeface="Avenir"/>
                <a:cs typeface="Avenir"/>
                <a:sym typeface="Avenir"/>
              </a:rPr>
              <a:t>Ligne d’écoute d’espoir pour le mieux-être</a:t>
            </a:r>
            <a:endParaRPr b="1" i="0" sz="2400" u="none" cap="none" strike="noStrike">
              <a:solidFill>
                <a:schemeClr val="dk1"/>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2400" u="none" cap="none" strike="noStrike">
                <a:solidFill>
                  <a:srgbClr val="1C1C1C"/>
                </a:solidFill>
                <a:latin typeface="Avenir"/>
                <a:ea typeface="Avenir"/>
                <a:cs typeface="Avenir"/>
                <a:sym typeface="Avenir"/>
              </a:rPr>
              <a:t>espoirpourlemieuxetre.ca </a:t>
            </a:r>
            <a:endParaRPr b="0" i="0" sz="24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2400" u="none" cap="none" strike="noStrike">
                <a:solidFill>
                  <a:srgbClr val="1C1C1C"/>
                </a:solidFill>
                <a:latin typeface="Avenir"/>
                <a:ea typeface="Avenir"/>
                <a:cs typeface="Avenir"/>
                <a:sym typeface="Avenir"/>
              </a:rPr>
              <a:t>Apporte une aide immédiate à tous les peuples autochtones du Canada. ENG/FR - Clavardage en ligne disponible </a:t>
            </a:r>
            <a:endParaRPr b="0" i="0" sz="2400" u="none" cap="none" strike="noStrike">
              <a:solidFill>
                <a:srgbClr val="1C1C1C"/>
              </a:solidFill>
              <a:latin typeface="Avenir"/>
              <a:ea typeface="Avenir"/>
              <a:cs typeface="Avenir"/>
              <a:sym typeface="Avenir"/>
            </a:endParaRPr>
          </a:p>
          <a:p>
            <a:pPr indent="0" lvl="0" marL="0" marR="0" rtl="0" algn="l">
              <a:lnSpc>
                <a:spcPct val="160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A2B1"/>
        </a:solidFill>
      </p:bgPr>
    </p:bg>
    <p:spTree>
      <p:nvGrpSpPr>
        <p:cNvPr id="373" name="Shape 373"/>
        <p:cNvGrpSpPr/>
        <p:nvPr/>
      </p:nvGrpSpPr>
      <p:grpSpPr>
        <a:xfrm>
          <a:off x="0" y="0"/>
          <a:ext cx="0" cy="0"/>
          <a:chOff x="0" y="0"/>
          <a:chExt cx="0" cy="0"/>
        </a:xfrm>
      </p:grpSpPr>
      <p:sp>
        <p:nvSpPr>
          <p:cNvPr id="374" name="Google Shape;374;g2d9dff94da9_0_79"/>
          <p:cNvSpPr txBox="1"/>
          <p:nvPr/>
        </p:nvSpPr>
        <p:spPr>
          <a:xfrm>
            <a:off x="2295433" y="758710"/>
            <a:ext cx="13697100" cy="338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Avenir"/>
                <a:ea typeface="Avenir"/>
                <a:cs typeface="Avenir"/>
                <a:sym typeface="Avenir"/>
              </a:rPr>
              <a:t>Je m’engage à ne jamais commettre, tolérer ou taire les violences à l’égard des femmes et des filles.</a:t>
            </a:r>
            <a:endParaRPr b="1" i="0" sz="44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venir"/>
              <a:ea typeface="Avenir"/>
              <a:cs typeface="Avenir"/>
              <a:sym typeface="Avenir"/>
            </a:endParaRPr>
          </a:p>
          <a:p>
            <a:pPr indent="0" lvl="0" marL="0" marR="0" rtl="0" algn="ctr">
              <a:lnSpc>
                <a:spcPct val="100000"/>
              </a:lnSpc>
              <a:spcBef>
                <a:spcPts val="1200"/>
              </a:spcBef>
              <a:spcAft>
                <a:spcPts val="0"/>
              </a:spcAft>
              <a:buClr>
                <a:srgbClr val="000000"/>
              </a:buClr>
              <a:buSzPts val="3200"/>
              <a:buFont typeface="Arial"/>
              <a:buNone/>
            </a:pPr>
            <a:r>
              <a:rPr b="0" i="0" lang="en-US" sz="3200" u="none" cap="none" strike="noStrike">
                <a:solidFill>
                  <a:schemeClr val="dk1"/>
                </a:solidFill>
                <a:latin typeface="Avenir"/>
                <a:ea typeface="Avenir"/>
                <a:cs typeface="Avenir"/>
                <a:sym typeface="Avenir"/>
              </a:rPr>
              <a:t>Engage-toi en ligne au : </a:t>
            </a:r>
            <a:r>
              <a:rPr b="0" i="0" lang="en-US" sz="3200" u="sng" cap="none" strike="noStrike">
                <a:solidFill>
                  <a:schemeClr val="hlink"/>
                </a:solidFill>
                <a:latin typeface="Avenir"/>
                <a:ea typeface="Avenir"/>
                <a:cs typeface="Avenir"/>
                <a:sym typeface="Avenir"/>
                <a:hlinkClick r:id="rId3"/>
              </a:rPr>
              <a:t>whiteribbon1.typeform.com/to/sKudez</a:t>
            </a:r>
            <a:endParaRPr b="0" i="0" sz="3200" u="none" cap="none" strike="noStrike">
              <a:solidFill>
                <a:schemeClr val="dk1"/>
              </a:solidFill>
              <a:latin typeface="Avenir"/>
              <a:ea typeface="Avenir"/>
              <a:cs typeface="Avenir"/>
              <a:sym typeface="Avenir"/>
            </a:endParaRPr>
          </a:p>
          <a:p>
            <a:pPr indent="0" lvl="0" marL="0" marR="0" rtl="0" algn="ctr">
              <a:lnSpc>
                <a:spcPct val="100000"/>
              </a:lnSpc>
              <a:spcBef>
                <a:spcPts val="1200"/>
              </a:spcBef>
              <a:spcAft>
                <a:spcPts val="0"/>
              </a:spcAft>
              <a:buClr>
                <a:srgbClr val="000000"/>
              </a:buClr>
              <a:buSzPts val="2400"/>
              <a:buFont typeface="Arial"/>
              <a:buNone/>
            </a:pPr>
            <a:r>
              <a:t/>
            </a:r>
            <a:endParaRPr b="0" i="0" sz="24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venir"/>
                <a:ea typeface="Avenir"/>
                <a:cs typeface="Avenir"/>
                <a:sym typeface="Avenir"/>
              </a:rPr>
              <a:t>En savoir plus sur White Ribbon :</a:t>
            </a:r>
            <a:endParaRPr b="0" i="0" sz="1400" u="none" cap="none" strike="noStrike">
              <a:solidFill>
                <a:srgbClr val="000000"/>
              </a:solidFill>
              <a:latin typeface="Arial"/>
              <a:ea typeface="Arial"/>
              <a:cs typeface="Arial"/>
              <a:sym typeface="Arial"/>
            </a:endParaRPr>
          </a:p>
        </p:txBody>
      </p:sp>
      <p:sp>
        <p:nvSpPr>
          <p:cNvPr id="375" name="Google Shape;375;g2d9dff94da9_0_79"/>
          <p:cNvSpPr/>
          <p:nvPr/>
        </p:nvSpPr>
        <p:spPr>
          <a:xfrm>
            <a:off x="0" y="-1789033"/>
            <a:ext cx="5514600" cy="4370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3F3F3"/>
              </a:buClr>
              <a:buSzPts val="1800"/>
              <a:buFont typeface="Arial"/>
              <a:buNone/>
            </a:pPr>
            <a:r>
              <a:rPr b="0" i="0" lang="en-US" sz="1800" u="none" cap="none" strike="noStrike">
                <a:solidFill>
                  <a:srgbClr val="F3F3F3"/>
                </a:solidFill>
                <a:latin typeface="Arial"/>
                <a:ea typeface="Arial"/>
                <a:cs typeface="Arial"/>
                <a:sym typeface="Arial"/>
              </a:rPr>
              <a:t>@whiteribboncampaign</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r>
              <a:rPr b="0" i="0" lang="en-US" sz="260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grpSp>
        <p:nvGrpSpPr>
          <p:cNvPr id="376" name="Google Shape;376;g2d9dff94da9_0_79"/>
          <p:cNvGrpSpPr/>
          <p:nvPr/>
        </p:nvGrpSpPr>
        <p:grpSpPr>
          <a:xfrm>
            <a:off x="3956197" y="5001841"/>
            <a:ext cx="10375507" cy="4329137"/>
            <a:chOff x="2811716" y="5143500"/>
            <a:chExt cx="10375507" cy="4329137"/>
          </a:xfrm>
        </p:grpSpPr>
        <p:pic>
          <p:nvPicPr>
            <p:cNvPr id="377" name="Google Shape;377;g2d9dff94da9_0_79"/>
            <p:cNvPicPr preferRelativeResize="0"/>
            <p:nvPr/>
          </p:nvPicPr>
          <p:blipFill rotWithShape="1">
            <a:blip r:embed="rId4">
              <a:alphaModFix/>
            </a:blip>
            <a:srcRect b="0" l="0" r="0" t="0"/>
            <a:stretch/>
          </p:blipFill>
          <p:spPr>
            <a:xfrm>
              <a:off x="2944623" y="5143500"/>
              <a:ext cx="685800" cy="685800"/>
            </a:xfrm>
            <a:prstGeom prst="rect">
              <a:avLst/>
            </a:prstGeom>
            <a:noFill/>
            <a:ln>
              <a:noFill/>
            </a:ln>
          </p:spPr>
        </p:pic>
        <p:pic>
          <p:nvPicPr>
            <p:cNvPr id="378" name="Google Shape;378;g2d9dff94da9_0_79"/>
            <p:cNvPicPr preferRelativeResize="0"/>
            <p:nvPr/>
          </p:nvPicPr>
          <p:blipFill rotWithShape="1">
            <a:blip r:embed="rId5">
              <a:alphaModFix/>
            </a:blip>
            <a:srcRect b="0" l="0" r="0" t="0"/>
            <a:stretch/>
          </p:blipFill>
          <p:spPr>
            <a:xfrm>
              <a:off x="2944624" y="6290890"/>
              <a:ext cx="685800" cy="685800"/>
            </a:xfrm>
            <a:prstGeom prst="rect">
              <a:avLst/>
            </a:prstGeom>
            <a:noFill/>
            <a:ln>
              <a:noFill/>
            </a:ln>
          </p:spPr>
        </p:pic>
        <p:pic>
          <p:nvPicPr>
            <p:cNvPr id="379" name="Google Shape;379;g2d9dff94da9_0_79"/>
            <p:cNvPicPr preferRelativeResize="0"/>
            <p:nvPr/>
          </p:nvPicPr>
          <p:blipFill rotWithShape="1">
            <a:blip r:embed="rId6">
              <a:alphaModFix/>
            </a:blip>
            <a:srcRect b="0" l="0" r="0" t="0"/>
            <a:stretch/>
          </p:blipFill>
          <p:spPr>
            <a:xfrm>
              <a:off x="2811716" y="7345188"/>
              <a:ext cx="952500" cy="952500"/>
            </a:xfrm>
            <a:prstGeom prst="rect">
              <a:avLst/>
            </a:prstGeom>
            <a:noFill/>
            <a:ln>
              <a:noFill/>
            </a:ln>
          </p:spPr>
        </p:pic>
        <p:pic>
          <p:nvPicPr>
            <p:cNvPr id="380" name="Google Shape;380;g2d9dff94da9_0_79"/>
            <p:cNvPicPr preferRelativeResize="0"/>
            <p:nvPr/>
          </p:nvPicPr>
          <p:blipFill rotWithShape="1">
            <a:blip r:embed="rId7">
              <a:alphaModFix/>
            </a:blip>
            <a:srcRect b="0" l="0" r="0" t="0"/>
            <a:stretch/>
          </p:blipFill>
          <p:spPr>
            <a:xfrm>
              <a:off x="2882490" y="8666186"/>
              <a:ext cx="807460" cy="806451"/>
            </a:xfrm>
            <a:prstGeom prst="rect">
              <a:avLst/>
            </a:prstGeom>
            <a:noFill/>
            <a:ln>
              <a:noFill/>
            </a:ln>
          </p:spPr>
        </p:pic>
        <p:sp>
          <p:nvSpPr>
            <p:cNvPr id="381" name="Google Shape;381;g2d9dff94da9_0_79"/>
            <p:cNvSpPr txBox="1"/>
            <p:nvPr/>
          </p:nvSpPr>
          <p:spPr>
            <a:xfrm>
              <a:off x="4011423" y="5244525"/>
              <a:ext cx="9175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3F3F3"/>
                  </a:solidFill>
                  <a:latin typeface="Avenir"/>
                  <a:ea typeface="Avenir"/>
                  <a:cs typeface="Avenir"/>
                  <a:sym typeface="Avenir"/>
                </a:rPr>
                <a:t>whiteribbon.ca</a:t>
              </a:r>
              <a:endParaRPr b="0" i="0" sz="3200" u="none" cap="none" strike="noStrike">
                <a:solidFill>
                  <a:srgbClr val="000000"/>
                </a:solidFill>
                <a:latin typeface="Avenir"/>
                <a:ea typeface="Avenir"/>
                <a:cs typeface="Avenir"/>
                <a:sym typeface="Avenir"/>
              </a:endParaRPr>
            </a:p>
          </p:txBody>
        </p:sp>
        <p:sp>
          <p:nvSpPr>
            <p:cNvPr id="382" name="Google Shape;382;g2d9dff94da9_0_79"/>
            <p:cNvSpPr txBox="1"/>
            <p:nvPr/>
          </p:nvSpPr>
          <p:spPr>
            <a:xfrm>
              <a:off x="4011423" y="6290890"/>
              <a:ext cx="9175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3F3F3"/>
                  </a:solidFill>
                  <a:latin typeface="Avenir"/>
                  <a:ea typeface="Avenir"/>
                  <a:cs typeface="Avenir"/>
                  <a:sym typeface="Avenir"/>
                </a:rPr>
                <a:t>@whiteribboncampaign</a:t>
              </a:r>
              <a:endParaRPr b="0" i="0" sz="3200" u="none" cap="none" strike="noStrike">
                <a:solidFill>
                  <a:srgbClr val="000000"/>
                </a:solidFill>
                <a:latin typeface="Avenir"/>
                <a:ea typeface="Avenir"/>
                <a:cs typeface="Avenir"/>
                <a:sym typeface="Avenir"/>
              </a:endParaRPr>
            </a:p>
          </p:txBody>
        </p:sp>
        <p:sp>
          <p:nvSpPr>
            <p:cNvPr id="383" name="Google Shape;383;g2d9dff94da9_0_79"/>
            <p:cNvSpPr txBox="1"/>
            <p:nvPr/>
          </p:nvSpPr>
          <p:spPr>
            <a:xfrm>
              <a:off x="4011423" y="7529050"/>
              <a:ext cx="9175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3F3F3"/>
                  </a:solidFill>
                  <a:latin typeface="Avenir"/>
                  <a:ea typeface="Avenir"/>
                  <a:cs typeface="Avenir"/>
                  <a:sym typeface="Avenir"/>
                </a:rPr>
                <a:t>@whiteribbon</a:t>
              </a:r>
              <a:endParaRPr b="0" i="0" sz="3200" u="none" cap="none" strike="noStrike">
                <a:solidFill>
                  <a:srgbClr val="F3F3F3"/>
                </a:solidFill>
                <a:latin typeface="Avenir"/>
                <a:ea typeface="Avenir"/>
                <a:cs typeface="Avenir"/>
                <a:sym typeface="Avenir"/>
              </a:endParaRPr>
            </a:p>
          </p:txBody>
        </p:sp>
        <p:sp>
          <p:nvSpPr>
            <p:cNvPr id="384" name="Google Shape;384;g2d9dff94da9_0_79"/>
            <p:cNvSpPr txBox="1"/>
            <p:nvPr/>
          </p:nvSpPr>
          <p:spPr>
            <a:xfrm>
              <a:off x="3986614" y="8761831"/>
              <a:ext cx="9175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3F3F3"/>
                  </a:solidFill>
                  <a:latin typeface="Avenir"/>
                  <a:ea typeface="Avenir"/>
                  <a:cs typeface="Avenir"/>
                  <a:sym typeface="Avenir"/>
                </a:rPr>
                <a:t>@whiteribboncanada</a:t>
              </a:r>
              <a:endParaRPr b="0" i="0" sz="3200" u="none" cap="none" strike="noStrike">
                <a:solidFill>
                  <a:srgbClr val="F3F3F3"/>
                </a:solidFill>
                <a:latin typeface="Avenir"/>
                <a:ea typeface="Avenir"/>
                <a:cs typeface="Avenir"/>
                <a:sym typeface="Avenir"/>
              </a:endParaRPr>
            </a:p>
          </p:txBody>
        </p:sp>
      </p:grpSp>
      <p:pic>
        <p:nvPicPr>
          <p:cNvPr descr="A black and white logo&#10;&#10;Description automatically generated" id="385" name="Google Shape;385;g2d9dff94da9_0_79"/>
          <p:cNvPicPr preferRelativeResize="0"/>
          <p:nvPr/>
        </p:nvPicPr>
        <p:blipFill rotWithShape="1">
          <a:blip r:embed="rId8">
            <a:alphaModFix/>
          </a:blip>
          <a:srcRect b="0" l="0" r="0" t="0"/>
          <a:stretch/>
        </p:blipFill>
        <p:spPr>
          <a:xfrm>
            <a:off x="10764576" y="5558485"/>
            <a:ext cx="3962400" cy="31908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p:nvPr/>
        </p:nvSpPr>
        <p:spPr>
          <a:xfrm>
            <a:off x="0" y="3810"/>
            <a:ext cx="18294778" cy="10283190"/>
          </a:xfrm>
          <a:custGeom>
            <a:rect b="b" l="l" r="r" t="t"/>
            <a:pathLst>
              <a:path extrusionOk="0" h="10283190" w="18294778">
                <a:moveTo>
                  <a:pt x="0" y="0"/>
                </a:moveTo>
                <a:lnTo>
                  <a:pt x="18294778" y="0"/>
                </a:lnTo>
                <a:lnTo>
                  <a:pt x="18294778" y="10283190"/>
                </a:lnTo>
                <a:lnTo>
                  <a:pt x="0" y="1028319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 name="Google Shape;106;p3"/>
          <p:cNvSpPr/>
          <p:nvPr/>
        </p:nvSpPr>
        <p:spPr>
          <a:xfrm>
            <a:off x="12191495" y="381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 name="Google Shape;107;p3"/>
          <p:cNvSpPr txBox="1"/>
          <p:nvPr/>
        </p:nvSpPr>
        <p:spPr>
          <a:xfrm>
            <a:off x="945200" y="988525"/>
            <a:ext cx="9298800" cy="383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en-US" sz="5600" u="none" cap="none" strike="noStrike">
                <a:solidFill>
                  <a:srgbClr val="1C1C1C"/>
                </a:solidFill>
                <a:latin typeface="Avenir"/>
                <a:ea typeface="Avenir"/>
                <a:cs typeface="Avenir"/>
                <a:sym typeface="Avenir"/>
              </a:rPr>
              <a:t>Activité 1</a:t>
            </a:r>
            <a:endParaRPr b="1" i="0" sz="56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1" i="0" sz="56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1" i="0" lang="en-US" sz="5600" u="none" cap="none" strike="noStrike">
                <a:solidFill>
                  <a:srgbClr val="434343"/>
                </a:solidFill>
                <a:latin typeface="Avenir"/>
                <a:ea typeface="Avenir"/>
                <a:cs typeface="Avenir"/>
                <a:sym typeface="Avenir"/>
              </a:rPr>
              <a:t>Qu’est-ce que le consentement?</a:t>
            </a:r>
            <a:endParaRPr b="1" i="0" sz="5600" u="none" cap="none" strike="noStrike">
              <a:solidFill>
                <a:srgbClr val="434343"/>
              </a:solidFill>
              <a:latin typeface="Avenir"/>
              <a:ea typeface="Avenir"/>
              <a:cs typeface="Avenir"/>
              <a:sym typeface="Avenir"/>
            </a:endParaRPr>
          </a:p>
        </p:txBody>
      </p:sp>
      <p:pic>
        <p:nvPicPr>
          <p:cNvPr id="108" name="Google Shape;108;p3"/>
          <p:cNvPicPr preferRelativeResize="0"/>
          <p:nvPr/>
        </p:nvPicPr>
        <p:blipFill rotWithShape="1">
          <a:blip r:embed="rId5">
            <a:alphaModFix/>
          </a:blip>
          <a:srcRect b="0" l="0" r="0" t="0"/>
          <a:stretch/>
        </p:blipFill>
        <p:spPr>
          <a:xfrm>
            <a:off x="6825300" y="3183675"/>
            <a:ext cx="7032900" cy="5295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grpSp>
        <p:nvGrpSpPr>
          <p:cNvPr id="113" name="Google Shape;113;p4"/>
          <p:cNvGrpSpPr/>
          <p:nvPr/>
        </p:nvGrpSpPr>
        <p:grpSpPr>
          <a:xfrm>
            <a:off x="-201706" y="2581730"/>
            <a:ext cx="18669000" cy="7906976"/>
            <a:chOff x="0" y="-38100"/>
            <a:chExt cx="4916938" cy="2082496"/>
          </a:xfrm>
        </p:grpSpPr>
        <p:sp>
          <p:nvSpPr>
            <p:cNvPr id="114" name="Google Shape;114;p4"/>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 name="Google Shape;115;p4"/>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4"/>
          <p:cNvGrpSpPr/>
          <p:nvPr/>
        </p:nvGrpSpPr>
        <p:grpSpPr>
          <a:xfrm>
            <a:off x="-201706" y="-279132"/>
            <a:ext cx="18669000" cy="3275585"/>
            <a:chOff x="0" y="-38100"/>
            <a:chExt cx="4916938" cy="862705"/>
          </a:xfrm>
        </p:grpSpPr>
        <p:sp>
          <p:nvSpPr>
            <p:cNvPr id="117" name="Google Shape;117;p4"/>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 name="Google Shape;118;p4"/>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4"/>
          <p:cNvSpPr/>
          <p:nvPr/>
        </p:nvSpPr>
        <p:spPr>
          <a:xfrm>
            <a:off x="908113" y="12588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 name="Google Shape;120;p4"/>
          <p:cNvSpPr txBox="1"/>
          <p:nvPr/>
        </p:nvSpPr>
        <p:spPr>
          <a:xfrm>
            <a:off x="4494535" y="632478"/>
            <a:ext cx="9298800" cy="1853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Une question à laquelle nous devons réfléchir…</a:t>
            </a:r>
            <a:endParaRPr b="1" i="0" sz="5600" u="none" cap="none" strike="noStrike">
              <a:solidFill>
                <a:srgbClr val="1C1C1C"/>
              </a:solidFill>
              <a:latin typeface="Avenir"/>
              <a:ea typeface="Avenir"/>
              <a:cs typeface="Avenir"/>
              <a:sym typeface="Avenir"/>
            </a:endParaRPr>
          </a:p>
        </p:txBody>
      </p:sp>
      <p:sp>
        <p:nvSpPr>
          <p:cNvPr id="121" name="Google Shape;121;p4"/>
          <p:cNvSpPr txBox="1"/>
          <p:nvPr/>
        </p:nvSpPr>
        <p:spPr>
          <a:xfrm>
            <a:off x="2399424" y="4150225"/>
            <a:ext cx="5920500" cy="4137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chemeClr val="dk1"/>
              </a:buClr>
              <a:buSzPts val="1100"/>
              <a:buFont typeface="Arial"/>
              <a:buNone/>
            </a:pPr>
            <a:r>
              <a:rPr b="0" i="0" lang="en-US" sz="4800" u="none" cap="none" strike="noStrike">
                <a:solidFill>
                  <a:srgbClr val="434343"/>
                </a:solidFill>
                <a:latin typeface="Avenir"/>
                <a:ea typeface="Avenir"/>
                <a:cs typeface="Avenir"/>
                <a:sym typeface="Avenir"/>
              </a:rPr>
              <a:t>Que signifie le consentement?  </a:t>
            </a:r>
            <a:endParaRPr b="0" i="0" sz="4800" u="none" cap="none" strike="noStrike">
              <a:solidFill>
                <a:srgbClr val="434343"/>
              </a:solidFill>
              <a:latin typeface="Avenir"/>
              <a:ea typeface="Avenir"/>
              <a:cs typeface="Avenir"/>
              <a:sym typeface="Avenir"/>
            </a:endParaRPr>
          </a:p>
          <a:p>
            <a:pPr indent="0" lvl="0" marL="0" marR="0" rtl="0" algn="r">
              <a:lnSpc>
                <a:spcPct val="115000"/>
              </a:lnSpc>
              <a:spcBef>
                <a:spcPts val="0"/>
              </a:spcBef>
              <a:spcAft>
                <a:spcPts val="0"/>
              </a:spcAft>
              <a:buClr>
                <a:srgbClr val="000000"/>
              </a:buClr>
              <a:buSzPts val="1100"/>
              <a:buFont typeface="Arial"/>
              <a:buNone/>
            </a:pPr>
            <a:r>
              <a:rPr b="0" i="0" lang="en-US" sz="4800" u="none" cap="none" strike="noStrike">
                <a:solidFill>
                  <a:srgbClr val="434343"/>
                </a:solidFill>
                <a:latin typeface="Avenir"/>
                <a:ea typeface="Avenir"/>
                <a:cs typeface="Avenir"/>
                <a:sym typeface="Avenir"/>
              </a:rPr>
              <a:t>À quoi pourrait-il ressembler au regard ou à l’oreille?</a:t>
            </a:r>
            <a:endParaRPr b="0" i="0" sz="4800" u="none" cap="none" strike="noStrike">
              <a:solidFill>
                <a:srgbClr val="434343"/>
              </a:solidFill>
              <a:latin typeface="Avenir"/>
              <a:ea typeface="Avenir"/>
              <a:cs typeface="Avenir"/>
              <a:sym typeface="Avenir"/>
            </a:endParaRPr>
          </a:p>
        </p:txBody>
      </p:sp>
      <p:pic>
        <p:nvPicPr>
          <p:cNvPr descr="White and Brown Letter B Wall Decor" id="122" name="Google Shape;122;p4"/>
          <p:cNvPicPr preferRelativeResize="0"/>
          <p:nvPr/>
        </p:nvPicPr>
        <p:blipFill rotWithShape="1">
          <a:blip r:embed="rId4">
            <a:alphaModFix/>
          </a:blip>
          <a:srcRect b="0" l="0" r="0" t="0"/>
          <a:stretch/>
        </p:blipFill>
        <p:spPr>
          <a:xfrm>
            <a:off x="9089848" y="4280392"/>
            <a:ext cx="5920501" cy="39502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grpSp>
        <p:nvGrpSpPr>
          <p:cNvPr id="127" name="Google Shape;127;p6"/>
          <p:cNvGrpSpPr/>
          <p:nvPr/>
        </p:nvGrpSpPr>
        <p:grpSpPr>
          <a:xfrm>
            <a:off x="0" y="-144661"/>
            <a:ext cx="634634" cy="10431661"/>
            <a:chOff x="0" y="-38100"/>
            <a:chExt cx="167146" cy="2747433"/>
          </a:xfrm>
        </p:grpSpPr>
        <p:sp>
          <p:nvSpPr>
            <p:cNvPr id="128" name="Google Shape;128;p6"/>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 name="Google Shape;129;p6"/>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6"/>
          <p:cNvGrpSpPr/>
          <p:nvPr/>
        </p:nvGrpSpPr>
        <p:grpSpPr>
          <a:xfrm>
            <a:off x="634634" y="-144661"/>
            <a:ext cx="17832660" cy="10431661"/>
            <a:chOff x="0" y="-38100"/>
            <a:chExt cx="4696668" cy="2747433"/>
          </a:xfrm>
        </p:grpSpPr>
        <p:sp>
          <p:nvSpPr>
            <p:cNvPr id="131" name="Google Shape;131;p6"/>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 name="Google Shape;132;p6"/>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6"/>
          <p:cNvSpPr/>
          <p:nvPr/>
        </p:nvSpPr>
        <p:spPr>
          <a:xfrm>
            <a:off x="634634" y="-725735"/>
            <a:ext cx="4267696" cy="4267696"/>
          </a:xfrm>
          <a:custGeom>
            <a:rect b="b" l="l" r="r" t="t"/>
            <a:pathLst>
              <a:path extrusionOk="0" h="4267696" w="4267696">
                <a:moveTo>
                  <a:pt x="0" y="0"/>
                </a:moveTo>
                <a:lnTo>
                  <a:pt x="4267696" y="0"/>
                </a:lnTo>
                <a:lnTo>
                  <a:pt x="4267696" y="4267696"/>
                </a:lnTo>
                <a:lnTo>
                  <a:pt x="0" y="42676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 name="Google Shape;134;p6"/>
          <p:cNvSpPr txBox="1"/>
          <p:nvPr/>
        </p:nvSpPr>
        <p:spPr>
          <a:xfrm>
            <a:off x="4876352" y="853598"/>
            <a:ext cx="93492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00" u="none" cap="none" strike="noStrike">
                <a:solidFill>
                  <a:srgbClr val="1C1C1C"/>
                </a:solidFill>
                <a:latin typeface="Avenir"/>
                <a:ea typeface="Avenir"/>
                <a:cs typeface="Avenir"/>
                <a:sym typeface="Avenir"/>
              </a:rPr>
              <a:t>Écris tes réflexions initiales</a:t>
            </a:r>
            <a:endParaRPr b="1" i="0" sz="5600" u="none" cap="none" strike="noStrike">
              <a:solidFill>
                <a:srgbClr val="1C1C1C"/>
              </a:solidFill>
              <a:latin typeface="Avenir"/>
              <a:ea typeface="Avenir"/>
              <a:cs typeface="Avenir"/>
              <a:sym typeface="Avenir"/>
            </a:endParaRPr>
          </a:p>
        </p:txBody>
      </p:sp>
      <p:pic>
        <p:nvPicPr>
          <p:cNvPr id="135" name="Google Shape;135;p6"/>
          <p:cNvPicPr preferRelativeResize="0"/>
          <p:nvPr/>
        </p:nvPicPr>
        <p:blipFill rotWithShape="1">
          <a:blip r:embed="rId4">
            <a:alphaModFix/>
          </a:blip>
          <a:srcRect b="0" l="0" r="0" t="0"/>
          <a:stretch/>
        </p:blipFill>
        <p:spPr>
          <a:xfrm>
            <a:off x="3162760" y="2480475"/>
            <a:ext cx="11962474" cy="6728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grpSp>
        <p:nvGrpSpPr>
          <p:cNvPr id="140" name="Google Shape;140;p5"/>
          <p:cNvGrpSpPr/>
          <p:nvPr/>
        </p:nvGrpSpPr>
        <p:grpSpPr>
          <a:xfrm>
            <a:off x="0" y="-144661"/>
            <a:ext cx="5782235" cy="10431661"/>
            <a:chOff x="0" y="-38100"/>
            <a:chExt cx="1522893" cy="2747433"/>
          </a:xfrm>
        </p:grpSpPr>
        <p:sp>
          <p:nvSpPr>
            <p:cNvPr id="141" name="Google Shape;141;p5"/>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74A2B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5"/>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5"/>
          <p:cNvGrpSpPr/>
          <p:nvPr/>
        </p:nvGrpSpPr>
        <p:grpSpPr>
          <a:xfrm>
            <a:off x="5782235" y="-144661"/>
            <a:ext cx="12685059" cy="10431661"/>
            <a:chOff x="0" y="-38100"/>
            <a:chExt cx="3340921" cy="2747433"/>
          </a:xfrm>
        </p:grpSpPr>
        <p:sp>
          <p:nvSpPr>
            <p:cNvPr id="144" name="Google Shape;144;p5"/>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p5"/>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5"/>
          <p:cNvSpPr txBox="1"/>
          <p:nvPr/>
        </p:nvSpPr>
        <p:spPr>
          <a:xfrm>
            <a:off x="697052" y="838200"/>
            <a:ext cx="4753500" cy="253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4999" u="none" cap="none" strike="noStrike">
                <a:solidFill>
                  <a:srgbClr val="1C1C1C"/>
                </a:solidFill>
                <a:latin typeface="Avenir"/>
                <a:ea typeface="Avenir"/>
                <a:cs typeface="Avenir"/>
                <a:sym typeface="Avenir"/>
              </a:rPr>
              <a:t>Si on expliquait le consentement…</a:t>
            </a:r>
            <a:endParaRPr b="1" i="0" sz="4999" u="none" cap="none" strike="noStrike">
              <a:solidFill>
                <a:srgbClr val="1C1C1C"/>
              </a:solidFill>
              <a:latin typeface="Avenir"/>
              <a:ea typeface="Avenir"/>
              <a:cs typeface="Avenir"/>
              <a:sym typeface="Avenir"/>
            </a:endParaRPr>
          </a:p>
        </p:txBody>
      </p:sp>
      <p:sp>
        <p:nvSpPr>
          <p:cNvPr id="147" name="Google Shape;147;p5"/>
          <p:cNvSpPr txBox="1"/>
          <p:nvPr/>
        </p:nvSpPr>
        <p:spPr>
          <a:xfrm>
            <a:off x="680190" y="4002277"/>
            <a:ext cx="4422000" cy="344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rgbClr val="1C1C1C"/>
                </a:solidFill>
                <a:latin typeface="Avenir"/>
                <a:ea typeface="Avenir"/>
                <a:cs typeface="Avenir"/>
                <a:sym typeface="Avenir"/>
              </a:rPr>
              <a:t>Écoutons la vidéo pour mieux comprendre ce qu’est le consentement.</a:t>
            </a:r>
            <a:endParaRPr b="0" i="0" sz="1400" u="none" cap="none" strike="noStrike">
              <a:solidFill>
                <a:srgbClr val="000000"/>
              </a:solidFill>
              <a:latin typeface="Arial"/>
              <a:ea typeface="Arial"/>
              <a:cs typeface="Arial"/>
              <a:sym typeface="Arial"/>
            </a:endParaRPr>
          </a:p>
        </p:txBody>
      </p:sp>
      <p:pic>
        <p:nvPicPr>
          <p:cNvPr id="148" name="Google Shape;148;p5">
            <a:hlinkClick r:id="rId3"/>
          </p:cNvPr>
          <p:cNvPicPr preferRelativeResize="0"/>
          <p:nvPr/>
        </p:nvPicPr>
        <p:blipFill rotWithShape="1">
          <a:blip r:embed="rId4">
            <a:alphaModFix/>
          </a:blip>
          <a:srcRect b="0" l="0" r="0" t="0"/>
          <a:stretch/>
        </p:blipFill>
        <p:spPr>
          <a:xfrm>
            <a:off x="6072525" y="1323274"/>
            <a:ext cx="12131300" cy="5969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grpSp>
        <p:nvGrpSpPr>
          <p:cNvPr id="153" name="Google Shape;153;p7"/>
          <p:cNvGrpSpPr/>
          <p:nvPr/>
        </p:nvGrpSpPr>
        <p:grpSpPr>
          <a:xfrm>
            <a:off x="-239425" y="-144661"/>
            <a:ext cx="18706719" cy="10431661"/>
            <a:chOff x="0" y="-38100"/>
            <a:chExt cx="4926873" cy="2747433"/>
          </a:xfrm>
        </p:grpSpPr>
        <p:sp>
          <p:nvSpPr>
            <p:cNvPr id="154" name="Google Shape;154;p7"/>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 name="Google Shape;155;p7"/>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7"/>
          <p:cNvSpPr/>
          <p:nvPr/>
        </p:nvSpPr>
        <p:spPr>
          <a:xfrm>
            <a:off x="-239425" y="9403140"/>
            <a:ext cx="18706719" cy="793248"/>
          </a:xfrm>
          <a:custGeom>
            <a:rect b="b" l="l" r="r" t="t"/>
            <a:pathLst>
              <a:path extrusionOk="0" h="793248" w="18706719">
                <a:moveTo>
                  <a:pt x="0" y="0"/>
                </a:moveTo>
                <a:lnTo>
                  <a:pt x="18706719" y="0"/>
                </a:lnTo>
                <a:lnTo>
                  <a:pt x="18706719" y="793247"/>
                </a:lnTo>
                <a:lnTo>
                  <a:pt x="0" y="793247"/>
                </a:lnTo>
                <a:lnTo>
                  <a:pt x="0" y="0"/>
                </a:lnTo>
                <a:close/>
              </a:path>
            </a:pathLst>
          </a:custGeom>
          <a:blipFill rotWithShape="1">
            <a:blip r:embed="rId3">
              <a:alphaModFix/>
            </a:blip>
            <a:stretch>
              <a:fillRect b="-315550" l="0" r="-3626" t="-495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 name="Google Shape;157;p7"/>
          <p:cNvSpPr txBox="1"/>
          <p:nvPr/>
        </p:nvSpPr>
        <p:spPr>
          <a:xfrm>
            <a:off x="4469402" y="624998"/>
            <a:ext cx="9349200" cy="76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4999" u="none" cap="none" strike="noStrike">
                <a:solidFill>
                  <a:srgbClr val="1C1C1C"/>
                </a:solidFill>
                <a:latin typeface="Avenir"/>
                <a:ea typeface="Avenir"/>
                <a:cs typeface="Avenir"/>
                <a:sym typeface="Avenir"/>
              </a:rPr>
              <a:t>Qu’en penses-tu?</a:t>
            </a:r>
            <a:endParaRPr b="1" i="0" sz="4999" u="none" cap="none" strike="noStrike">
              <a:solidFill>
                <a:srgbClr val="1C1C1C"/>
              </a:solidFill>
              <a:latin typeface="Avenir"/>
              <a:ea typeface="Avenir"/>
              <a:cs typeface="Avenir"/>
              <a:sym typeface="Avenir"/>
            </a:endParaRPr>
          </a:p>
        </p:txBody>
      </p:sp>
      <p:sp>
        <p:nvSpPr>
          <p:cNvPr id="158" name="Google Shape;158;p7"/>
          <p:cNvSpPr txBox="1"/>
          <p:nvPr/>
        </p:nvSpPr>
        <p:spPr>
          <a:xfrm>
            <a:off x="971250" y="1919450"/>
            <a:ext cx="16345500" cy="26784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Clr>
                <a:srgbClr val="000000"/>
              </a:buClr>
              <a:buSzPts val="3000"/>
              <a:buFont typeface="Arial"/>
              <a:buNone/>
            </a:pPr>
            <a:r>
              <a:rPr b="0" i="0" lang="en-US" sz="3000" u="none" cap="none" strike="noStrike">
                <a:solidFill>
                  <a:schemeClr val="dk1"/>
                </a:solidFill>
                <a:latin typeface="Avenir"/>
                <a:ea typeface="Avenir"/>
                <a:cs typeface="Avenir"/>
                <a:sym typeface="Avenir"/>
              </a:rPr>
              <a:t>« Le consentement est l’accord volontaire, enthousiaste, créatif, voulu, mutuel, honnête et clair d’une personne sobre de participer à une activité sexuelle précise. Le consentement est actif : il ne peut être obtenu de manière contraignante ou abusive. Le consentement est un processus qui doit être accordé au moment de chaque étape d’une interaction intime ou physique. »</a:t>
            </a:r>
            <a:endParaRPr b="0" i="0" sz="3000" u="none" cap="none" strike="noStrike">
              <a:solidFill>
                <a:schemeClr val="dk1"/>
              </a:solidFill>
              <a:latin typeface="Arial"/>
              <a:ea typeface="Arial"/>
              <a:cs typeface="Arial"/>
              <a:sym typeface="Arial"/>
            </a:endParaRPr>
          </a:p>
        </p:txBody>
      </p:sp>
      <p:sp>
        <p:nvSpPr>
          <p:cNvPr id="159" name="Google Shape;159;p7"/>
          <p:cNvSpPr txBox="1"/>
          <p:nvPr/>
        </p:nvSpPr>
        <p:spPr>
          <a:xfrm>
            <a:off x="2403992" y="5251275"/>
            <a:ext cx="13419900" cy="3382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en-US" sz="3000" u="none" cap="none" strike="noStrike">
                <a:solidFill>
                  <a:srgbClr val="434343"/>
                </a:solidFill>
                <a:latin typeface="Avenir"/>
                <a:ea typeface="Avenir"/>
                <a:cs typeface="Avenir"/>
                <a:sym typeface="Avenir"/>
              </a:rPr>
              <a:t>À quel degré cette définition du consentement correspond-elle à ce que tu crois que cela signifie?</a:t>
            </a:r>
            <a:endParaRPr b="0" i="0" sz="3000" u="none" cap="none" strike="noStrike">
              <a:solidFill>
                <a:srgbClr val="434343"/>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t/>
            </a:r>
            <a:endParaRPr b="0" i="0" sz="1500" u="none" cap="none" strike="noStrike">
              <a:solidFill>
                <a:srgbClr val="434343"/>
              </a:solidFill>
              <a:latin typeface="Avenir"/>
              <a:ea typeface="Avenir"/>
              <a:cs typeface="Avenir"/>
              <a:sym typeface="Avenir"/>
            </a:endParaRPr>
          </a:p>
          <a:p>
            <a:pPr indent="-419100" lvl="0" marL="1543050" marR="0" rtl="0" algn="l">
              <a:lnSpc>
                <a:spcPct val="115000"/>
              </a:lnSpc>
              <a:spcBef>
                <a:spcPts val="0"/>
              </a:spcBef>
              <a:spcAft>
                <a:spcPts val="0"/>
              </a:spcAft>
              <a:buClr>
                <a:srgbClr val="434343"/>
              </a:buClr>
              <a:buSzPts val="3000"/>
              <a:buFont typeface="Avenir"/>
              <a:buChar char="●"/>
            </a:pPr>
            <a:r>
              <a:rPr b="0" i="0" lang="en-US" sz="3000" u="none" cap="none" strike="noStrike">
                <a:solidFill>
                  <a:srgbClr val="434343"/>
                </a:solidFill>
                <a:latin typeface="Avenir"/>
                <a:ea typeface="Avenir"/>
                <a:cs typeface="Avenir"/>
                <a:sym typeface="Avenir"/>
              </a:rPr>
              <a:t>Ça correspond parfaitement!</a:t>
            </a:r>
            <a:endParaRPr b="0" i="0" sz="3000" u="none" cap="none" strike="noStrike">
              <a:solidFill>
                <a:srgbClr val="434343"/>
              </a:solidFill>
              <a:latin typeface="Avenir"/>
              <a:ea typeface="Avenir"/>
              <a:cs typeface="Avenir"/>
              <a:sym typeface="Avenir"/>
            </a:endParaRPr>
          </a:p>
          <a:p>
            <a:pPr indent="-419100" lvl="0" marL="1543050" marR="0" rtl="0" algn="l">
              <a:lnSpc>
                <a:spcPct val="115000"/>
              </a:lnSpc>
              <a:spcBef>
                <a:spcPts val="0"/>
              </a:spcBef>
              <a:spcAft>
                <a:spcPts val="0"/>
              </a:spcAft>
              <a:buClr>
                <a:srgbClr val="434343"/>
              </a:buClr>
              <a:buSzPts val="3000"/>
              <a:buFont typeface="Avenir"/>
              <a:buChar char="●"/>
            </a:pPr>
            <a:r>
              <a:rPr b="0" i="0" lang="en-US" sz="3000" u="none" cap="none" strike="noStrike">
                <a:solidFill>
                  <a:srgbClr val="434343"/>
                </a:solidFill>
                <a:latin typeface="Avenir"/>
                <a:ea typeface="Avenir"/>
                <a:cs typeface="Avenir"/>
                <a:sym typeface="Avenir"/>
              </a:rPr>
              <a:t>Ça correspond très bien à ce que je crois	</a:t>
            </a:r>
            <a:endParaRPr b="0" i="0" sz="3000" u="none" cap="none" strike="noStrike">
              <a:solidFill>
                <a:srgbClr val="434343"/>
              </a:solidFill>
              <a:latin typeface="Avenir"/>
              <a:ea typeface="Avenir"/>
              <a:cs typeface="Avenir"/>
              <a:sym typeface="Avenir"/>
            </a:endParaRPr>
          </a:p>
          <a:p>
            <a:pPr indent="-419100" lvl="0" marL="1543050" marR="0" rtl="0" algn="l">
              <a:lnSpc>
                <a:spcPct val="115000"/>
              </a:lnSpc>
              <a:spcBef>
                <a:spcPts val="0"/>
              </a:spcBef>
              <a:spcAft>
                <a:spcPts val="0"/>
              </a:spcAft>
              <a:buClr>
                <a:srgbClr val="434343"/>
              </a:buClr>
              <a:buSzPts val="3000"/>
              <a:buFont typeface="Avenir"/>
              <a:buChar char="●"/>
            </a:pPr>
            <a:r>
              <a:rPr b="0" i="0" lang="en-US" sz="3000" u="none" cap="none" strike="noStrike">
                <a:solidFill>
                  <a:srgbClr val="434343"/>
                </a:solidFill>
                <a:latin typeface="Avenir"/>
                <a:ea typeface="Avenir"/>
                <a:cs typeface="Avenir"/>
                <a:sym typeface="Avenir"/>
              </a:rPr>
              <a:t>Ça correspond un peu à ce que je crois</a:t>
            </a:r>
            <a:endParaRPr b="0" i="0" sz="3000" u="none" cap="none" strike="noStrike">
              <a:solidFill>
                <a:srgbClr val="434343"/>
              </a:solidFill>
              <a:latin typeface="Avenir"/>
              <a:ea typeface="Avenir"/>
              <a:cs typeface="Avenir"/>
              <a:sym typeface="Avenir"/>
            </a:endParaRPr>
          </a:p>
          <a:p>
            <a:pPr indent="-419100" lvl="0" marL="1543050" marR="0" rtl="0" algn="l">
              <a:lnSpc>
                <a:spcPct val="115000"/>
              </a:lnSpc>
              <a:spcBef>
                <a:spcPts val="0"/>
              </a:spcBef>
              <a:spcAft>
                <a:spcPts val="0"/>
              </a:spcAft>
              <a:buClr>
                <a:srgbClr val="434343"/>
              </a:buClr>
              <a:buSzPts val="3000"/>
              <a:buFont typeface="Avenir"/>
              <a:buChar char="●"/>
            </a:pPr>
            <a:r>
              <a:rPr b="0" i="0" lang="en-US" sz="3000" u="none" cap="none" strike="noStrike">
                <a:solidFill>
                  <a:srgbClr val="434343"/>
                </a:solidFill>
                <a:latin typeface="Avenir"/>
                <a:ea typeface="Avenir"/>
                <a:cs typeface="Avenir"/>
                <a:sym typeface="Avenir"/>
              </a:rPr>
              <a:t>Ça ne correspond pas du tout à ce que je crois.</a:t>
            </a:r>
            <a:endParaRPr b="0" i="0" sz="3000" u="none" cap="none" strike="noStrike">
              <a:solidFill>
                <a:srgbClr val="434343"/>
              </a:solidFill>
              <a:latin typeface="Avenir"/>
              <a:ea typeface="Avenir"/>
              <a:cs typeface="Avenir"/>
              <a:sym typeface="Avenir"/>
            </a:endParaRPr>
          </a:p>
        </p:txBody>
      </p:sp>
      <p:pic>
        <p:nvPicPr>
          <p:cNvPr id="160" name="Google Shape;160;p7"/>
          <p:cNvPicPr preferRelativeResize="0"/>
          <p:nvPr/>
        </p:nvPicPr>
        <p:blipFill rotWithShape="1">
          <a:blip r:embed="rId4">
            <a:alphaModFix/>
          </a:blip>
          <a:srcRect b="0" l="0" r="0" t="0"/>
          <a:stretch/>
        </p:blipFill>
        <p:spPr>
          <a:xfrm>
            <a:off x="15094550" y="5959375"/>
            <a:ext cx="2826800" cy="2826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A2B1"/>
        </a:solidFill>
      </p:bgPr>
    </p:bg>
    <p:spTree>
      <p:nvGrpSpPr>
        <p:cNvPr id="164" name="Shape 164"/>
        <p:cNvGrpSpPr/>
        <p:nvPr/>
      </p:nvGrpSpPr>
      <p:grpSpPr>
        <a:xfrm>
          <a:off x="0" y="0"/>
          <a:ext cx="0" cy="0"/>
          <a:chOff x="0" y="0"/>
          <a:chExt cx="0" cy="0"/>
        </a:xfrm>
      </p:grpSpPr>
      <p:sp>
        <p:nvSpPr>
          <p:cNvPr id="165" name="Google Shape;165;p8"/>
          <p:cNvSpPr/>
          <p:nvPr/>
        </p:nvSpPr>
        <p:spPr>
          <a:xfrm>
            <a:off x="-114300" y="-728836"/>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8"/>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 name="Google Shape;167;p8"/>
          <p:cNvSpPr txBox="1"/>
          <p:nvPr/>
        </p:nvSpPr>
        <p:spPr>
          <a:xfrm>
            <a:off x="4494535" y="838200"/>
            <a:ext cx="9298800" cy="354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100"/>
              <a:buFont typeface="Arial"/>
              <a:buNone/>
            </a:pPr>
            <a:r>
              <a:rPr b="1" i="0" lang="en-US" sz="5699" u="none" cap="none" strike="noStrike">
                <a:solidFill>
                  <a:srgbClr val="1C1C1C"/>
                </a:solidFill>
                <a:latin typeface="Avenir"/>
                <a:ea typeface="Avenir"/>
                <a:cs typeface="Avenir"/>
                <a:sym typeface="Avenir"/>
              </a:rPr>
              <a:t>Activité 2</a:t>
            </a:r>
            <a:endParaRPr b="1" i="0" sz="5699" u="none" cap="none" strike="noStrike">
              <a:solidFill>
                <a:srgbClr val="1C1C1C"/>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1" i="0" sz="4999" u="none" cap="none" strike="noStrike">
              <a:solidFill>
                <a:srgbClr val="434343"/>
              </a:solidFill>
              <a:latin typeface="Avenir"/>
              <a:ea typeface="Avenir"/>
              <a:cs typeface="Avenir"/>
              <a:sym typeface="Avenir"/>
            </a:endParaRPr>
          </a:p>
          <a:p>
            <a:pPr indent="0" lvl="0" marL="0" marR="0" rtl="0" algn="ctr">
              <a:lnSpc>
                <a:spcPct val="115000"/>
              </a:lnSpc>
              <a:spcBef>
                <a:spcPts val="0"/>
              </a:spcBef>
              <a:spcAft>
                <a:spcPts val="0"/>
              </a:spcAft>
              <a:buClr>
                <a:srgbClr val="000000"/>
              </a:buClr>
              <a:buSzPts val="1100"/>
              <a:buFont typeface="Arial"/>
              <a:buNone/>
            </a:pPr>
            <a:r>
              <a:rPr b="1" i="0" lang="en-US" sz="4999" u="none" cap="none" strike="noStrike">
                <a:solidFill>
                  <a:srgbClr val="434343"/>
                </a:solidFill>
                <a:latin typeface="Avenir"/>
                <a:ea typeface="Avenir"/>
                <a:cs typeface="Avenir"/>
                <a:sym typeface="Avenir"/>
              </a:rPr>
              <a:t>Demander le consentement, c’est important!</a:t>
            </a:r>
            <a:endParaRPr b="1" i="0" sz="4999" u="none" cap="none" strike="noStrike">
              <a:solidFill>
                <a:srgbClr val="434343"/>
              </a:solidFill>
              <a:latin typeface="Avenir"/>
              <a:ea typeface="Avenir"/>
              <a:cs typeface="Avenir"/>
              <a:sym typeface="Avenir"/>
            </a:endParaRPr>
          </a:p>
        </p:txBody>
      </p:sp>
      <p:pic>
        <p:nvPicPr>
          <p:cNvPr id="168" name="Google Shape;168;p8"/>
          <p:cNvPicPr preferRelativeResize="0"/>
          <p:nvPr/>
        </p:nvPicPr>
        <p:blipFill rotWithShape="1">
          <a:blip r:embed="rId5">
            <a:alphaModFix/>
          </a:blip>
          <a:srcRect b="0" l="0" r="0" t="0"/>
          <a:stretch/>
        </p:blipFill>
        <p:spPr>
          <a:xfrm>
            <a:off x="5794938" y="4912925"/>
            <a:ext cx="6698125" cy="4389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9"/>
          <p:cNvSpPr/>
          <p:nvPr/>
        </p:nvSpPr>
        <p:spPr>
          <a:xfrm>
            <a:off x="0" y="3810"/>
            <a:ext cx="18294778" cy="10283190"/>
          </a:xfrm>
          <a:custGeom>
            <a:rect b="b" l="l" r="r" t="t"/>
            <a:pathLst>
              <a:path extrusionOk="0" h="10283190" w="18294778">
                <a:moveTo>
                  <a:pt x="0" y="0"/>
                </a:moveTo>
                <a:lnTo>
                  <a:pt x="18294778" y="0"/>
                </a:lnTo>
                <a:lnTo>
                  <a:pt x="18294778" y="10283190"/>
                </a:lnTo>
                <a:lnTo>
                  <a:pt x="0" y="1028319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 name="Google Shape;174;p9"/>
          <p:cNvSpPr/>
          <p:nvPr/>
        </p:nvSpPr>
        <p:spPr>
          <a:xfrm>
            <a:off x="12191495" y="381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 name="Google Shape;175;p9"/>
          <p:cNvSpPr txBox="1"/>
          <p:nvPr/>
        </p:nvSpPr>
        <p:spPr>
          <a:xfrm>
            <a:off x="1028700" y="838200"/>
            <a:ext cx="9298800" cy="165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4999" u="none" cap="none" strike="noStrike">
                <a:solidFill>
                  <a:srgbClr val="1C1C1C"/>
                </a:solidFill>
                <a:latin typeface="Avenir"/>
                <a:ea typeface="Avenir"/>
                <a:cs typeface="Avenir"/>
                <a:sym typeface="Avenir"/>
              </a:rPr>
              <a:t>Demander le consentement, c’est important!</a:t>
            </a:r>
            <a:endParaRPr b="1" i="0" sz="4999" u="none" cap="none" strike="noStrike">
              <a:solidFill>
                <a:srgbClr val="1C1C1C"/>
              </a:solidFill>
              <a:latin typeface="Avenir"/>
              <a:ea typeface="Avenir"/>
              <a:cs typeface="Avenir"/>
              <a:sym typeface="Avenir"/>
            </a:endParaRPr>
          </a:p>
        </p:txBody>
      </p:sp>
      <p:sp>
        <p:nvSpPr>
          <p:cNvPr id="176" name="Google Shape;176;p9"/>
          <p:cNvSpPr txBox="1"/>
          <p:nvPr/>
        </p:nvSpPr>
        <p:spPr>
          <a:xfrm>
            <a:off x="1028700" y="3671375"/>
            <a:ext cx="5111700" cy="177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en-US" sz="3500" u="none" cap="none" strike="noStrike">
                <a:solidFill>
                  <a:srgbClr val="1C1C1C"/>
                </a:solidFill>
                <a:latin typeface="Avenir"/>
                <a:ea typeface="Avenir"/>
                <a:cs typeface="Avenir"/>
                <a:sym typeface="Avenir"/>
              </a:rPr>
              <a:t>Classer les étiquettes des 2 diapositives suivantes… </a:t>
            </a:r>
            <a:endParaRPr b="0" i="0" sz="3500" u="none" cap="none" strike="noStrike">
              <a:solidFill>
                <a:srgbClr val="1C1C1C"/>
              </a:solidFill>
              <a:latin typeface="Avenir"/>
              <a:ea typeface="Avenir"/>
              <a:cs typeface="Avenir"/>
              <a:sym typeface="Avenir"/>
            </a:endParaRPr>
          </a:p>
        </p:txBody>
      </p:sp>
      <p:pic>
        <p:nvPicPr>
          <p:cNvPr descr="Une image contenant texte, capture d’écran, Rectangle, conception&#10;&#10;Description générée automatiquement" id="177" name="Google Shape;177;p9"/>
          <p:cNvPicPr preferRelativeResize="0"/>
          <p:nvPr/>
        </p:nvPicPr>
        <p:blipFill rotWithShape="1">
          <a:blip r:embed="rId5">
            <a:alphaModFix/>
          </a:blip>
          <a:srcRect b="0" l="0" r="0" t="0"/>
          <a:stretch/>
        </p:blipFill>
        <p:spPr>
          <a:xfrm>
            <a:off x="7151990" y="3671377"/>
            <a:ext cx="10149235" cy="5708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